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B1F0-296C-40DC-BFED-C86BA26C3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C6825D-0839-4414-B97B-FA3AAB21D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CD58-2EDB-427E-97C4-F8BC360E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9F52-18B9-47F3-A2EB-1D3E5755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67534-385B-44BA-ADB6-29C835696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6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D8B7-DFD7-4E23-94E2-B5360C9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DE2E6E-0CB9-4C2D-BBCD-89587D9F3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BED85-68E3-4DA6-8081-41E32C00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BE0C-3416-4248-8ABD-C1DEB3DD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3FB07-CD84-4DC9-92AE-597ED113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5BC5EA-C59B-4FBB-BA75-A5A1F36A5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1991C-36B2-49FD-A059-1853EA860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2055-820D-461D-BDAB-E675BBB25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F350C-572C-4A25-9A7B-D24486298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EA75C-AC7A-4DDA-A340-24B0FB6E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6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C61D7-7B3A-40AC-9F34-4E8EDBA8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12C2A-1A82-4B89-B7BF-1709E9715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AA2D6-95F2-43E6-9359-F9B7052C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237EB-C730-4046-9975-63821764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B4399-9647-4576-B715-30435166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7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BABA-1C69-428A-A4F7-867F5B24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F3C65-0D32-4E35-9659-5335625B8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92D85-0F3E-48DF-BDAC-0A1BFE3C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AEBCE-B4FA-4C76-8E5A-A9A7564D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BAFDD-E6AE-4095-915A-E476D3D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0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3022-36A8-45EC-96BB-7480EE81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D6DBB-1CE3-4E67-B0EF-092892333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78FF5-6BB9-4507-9E3F-05B605FE7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BACE5-C641-4834-B935-859296A0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0C8DF-05FD-4BC1-BDEC-B04BF07B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52692-7D1D-4EEE-B59E-F9A4A736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9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2A04-E193-4541-99F9-D8C0C443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B6465-ADF1-41B1-B12F-049CFF8B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5BEF8-0345-482F-99A1-FB26B4F2B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EA227-ECF6-4D3E-830D-ABB578337D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2A692D-8DF1-488D-AB88-222916B05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B32A3-5A01-4E47-ACA0-D83963A1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7E0516-7778-46C2-8630-EE7BB2F1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CBC31-0FDA-44DC-B1A1-5A86D0F6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9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9080-702E-40B8-ADFF-E7AAA3DA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52E67-66B9-4117-973B-234C18E1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04A53-0682-4B76-8205-ED49FABFA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0DDC9-A53F-430A-A29A-531DA937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1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33A75-5506-4E2D-A9DB-940DF32E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7DD41-250A-4044-9699-FD596CDF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D1713-CF94-4318-8C2A-96C6131C4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A8EC2-D971-4F94-926C-1707A8C5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E4883-3473-497D-B435-6D87449FA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81B2B-7121-41AC-81A6-E7852C25A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6F1BD-E0F9-4BF2-AB00-F4A0B9401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C2CEE-BC06-4DC3-9C8C-B889BE06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9056-115D-4184-86C6-3F33B221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D6C3-3C4C-43E0-B1E2-B95179A7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E7E30-D3BC-4241-BCF2-B7A6C6D3F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B84BC-9BAF-4F0E-B235-B0DBFD845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E30EF-74BF-4159-A5C3-6A6340AE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E8660-62A6-4516-8582-0CC2C539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B6BEA-D4A7-468A-9E5C-AF8EFC10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D7273-333A-4BBA-BBA6-2DC895DC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5C0B2-305C-4039-ADE0-98B707E5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A9C67-2889-4BFD-8F76-89FD60BC0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7142-230B-42BD-AFA5-0D7CE322D40F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D18EB-8146-48E4-9B59-7981E1C41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72FAE-4C56-4AD5-A0DF-8471DDD20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7ACEAD-3C18-408D-9855-381EC9753905}"/>
              </a:ext>
            </a:extLst>
          </p:cNvPr>
          <p:cNvSpPr txBox="1"/>
          <p:nvPr/>
        </p:nvSpPr>
        <p:spPr>
          <a:xfrm>
            <a:off x="3648456" y="859536"/>
            <a:ext cx="43708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8</a:t>
            </a:r>
            <a:r>
              <a:rPr lang="sr-Latn-RS" sz="8800" dirty="0"/>
              <a:t>. VEŽBA</a:t>
            </a:r>
            <a:endParaRPr lang="en-US" sz="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4DCF35-5795-4393-BE89-1C5751B841AA}"/>
              </a:ext>
            </a:extLst>
          </p:cNvPr>
          <p:cNvSpPr txBox="1"/>
          <p:nvPr/>
        </p:nvSpPr>
        <p:spPr>
          <a:xfrm>
            <a:off x="822960" y="3072384"/>
            <a:ext cx="104150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POZNAVANJE HRANIVA</a:t>
            </a:r>
            <a:r>
              <a:rPr lang="sr-Latn-RS" sz="6600" dirty="0"/>
              <a:t>: </a:t>
            </a:r>
            <a:r>
              <a:rPr lang="en-US" sz="6600" dirty="0"/>
              <a:t>SPOREDNI PROIZVODI PREHRAMBENE INDUSTRIJE</a:t>
            </a:r>
          </a:p>
        </p:txBody>
      </p:sp>
    </p:spTree>
    <p:extLst>
      <p:ext uri="{BB962C8B-B14F-4D97-AF65-F5344CB8AC3E}">
        <p14:creationId xmlns:p14="http://schemas.microsoft.com/office/powerpoint/2010/main" val="2388966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642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B7A58-0C20-4654-B4E0-2D8816DCB839}"/>
              </a:ext>
            </a:extLst>
          </p:cNvPr>
          <p:cNvSpPr/>
          <p:nvPr/>
        </p:nvSpPr>
        <p:spPr>
          <a:xfrm>
            <a:off x="2580085" y="592574"/>
            <a:ext cx="732604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sz="3600" b="1" kern="0" dirty="0" err="1">
                <a:ea typeface="Calibri" panose="020F0502020204030204" pitchFamily="34" charset="0"/>
              </a:rPr>
              <a:t>Sporedni</a:t>
            </a:r>
            <a:r>
              <a:rPr lang="en-GB" sz="3600" b="1" kern="0" dirty="0">
                <a:ea typeface="Calibri" panose="020F0502020204030204" pitchFamily="34" charset="0"/>
              </a:rPr>
              <a:t> </a:t>
            </a:r>
            <a:r>
              <a:rPr lang="en-GB" sz="3600" b="1" kern="0" dirty="0" err="1">
                <a:ea typeface="Calibri" panose="020F0502020204030204" pitchFamily="34" charset="0"/>
              </a:rPr>
              <a:t>proizvodi</a:t>
            </a:r>
            <a:r>
              <a:rPr lang="en-GB" sz="3600" b="1" kern="0" dirty="0">
                <a:ea typeface="Calibri" panose="020F0502020204030204" pitchFamily="34" charset="0"/>
              </a:rPr>
              <a:t> </a:t>
            </a:r>
            <a:r>
              <a:rPr lang="en-GB" sz="3600" b="1" kern="0" dirty="0" err="1">
                <a:ea typeface="Calibri" panose="020F0502020204030204" pitchFamily="34" charset="0"/>
              </a:rPr>
              <a:t>mlinske</a:t>
            </a:r>
            <a:r>
              <a:rPr lang="en-GB" sz="3600" b="1" kern="0" dirty="0">
                <a:ea typeface="Calibri" panose="020F0502020204030204" pitchFamily="34" charset="0"/>
              </a:rPr>
              <a:t> </a:t>
            </a:r>
            <a:r>
              <a:rPr lang="en-GB" sz="3600" b="1" kern="0" dirty="0" err="1">
                <a:ea typeface="Calibri" panose="020F0502020204030204" pitchFamily="34" charset="0"/>
              </a:rPr>
              <a:t>industrije</a:t>
            </a:r>
            <a:endParaRPr lang="en-US" sz="36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53D40F-BE4D-474A-B60D-86DE5083E6CD}"/>
              </a:ext>
            </a:extLst>
          </p:cNvPr>
          <p:cNvSpPr/>
          <p:nvPr/>
        </p:nvSpPr>
        <p:spPr>
          <a:xfrm>
            <a:off x="2982278" y="1519011"/>
            <a:ext cx="652165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ulja</a:t>
            </a:r>
            <a:endParaRPr lang="en-US" sz="36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1476EA-9435-4DCC-A75F-45217683BCC6}"/>
              </a:ext>
            </a:extLst>
          </p:cNvPr>
          <p:cNvSpPr/>
          <p:nvPr/>
        </p:nvSpPr>
        <p:spPr>
          <a:xfrm>
            <a:off x="2724450" y="2444001"/>
            <a:ext cx="703731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šećera</a:t>
            </a:r>
            <a:endParaRPr lang="en-US" sz="36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FD24A6-2F6A-46D5-8B15-22BECEEF6BDB}"/>
              </a:ext>
            </a:extLst>
          </p:cNvPr>
          <p:cNvSpPr/>
          <p:nvPr/>
        </p:nvSpPr>
        <p:spPr>
          <a:xfrm>
            <a:off x="2518335" y="3368991"/>
            <a:ext cx="744954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alkohola</a:t>
            </a:r>
            <a:endParaRPr lang="en-US" sz="36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A38E18-523B-4705-BF4E-FF218BC0B485}"/>
              </a:ext>
            </a:extLst>
          </p:cNvPr>
          <p:cNvSpPr/>
          <p:nvPr/>
        </p:nvSpPr>
        <p:spPr>
          <a:xfrm>
            <a:off x="2982278" y="4192418"/>
            <a:ext cx="661431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piva</a:t>
            </a:r>
            <a:endParaRPr lang="en-US" sz="36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705EDE-8BD0-486A-9B66-D39B690EFDEF}"/>
              </a:ext>
            </a:extLst>
          </p:cNvPr>
          <p:cNvSpPr/>
          <p:nvPr/>
        </p:nvSpPr>
        <p:spPr>
          <a:xfrm>
            <a:off x="2724450" y="5131570"/>
            <a:ext cx="710111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skroba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0380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E7F972-B849-48DF-9EE4-2A7274698C7C}"/>
              </a:ext>
            </a:extLst>
          </p:cNvPr>
          <p:cNvSpPr/>
          <p:nvPr/>
        </p:nvSpPr>
        <p:spPr>
          <a:xfrm>
            <a:off x="2580085" y="162806"/>
            <a:ext cx="732604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sz="3600" b="1" kern="0" dirty="0" err="1">
                <a:ea typeface="Calibri" panose="020F0502020204030204" pitchFamily="34" charset="0"/>
              </a:rPr>
              <a:t>Sporedni</a:t>
            </a:r>
            <a:r>
              <a:rPr lang="en-GB" sz="3600" b="1" kern="0" dirty="0">
                <a:ea typeface="Calibri" panose="020F0502020204030204" pitchFamily="34" charset="0"/>
              </a:rPr>
              <a:t> </a:t>
            </a:r>
            <a:r>
              <a:rPr lang="en-GB" sz="3600" b="1" kern="0" dirty="0" err="1">
                <a:ea typeface="Calibri" panose="020F0502020204030204" pitchFamily="34" charset="0"/>
              </a:rPr>
              <a:t>proizvodi</a:t>
            </a:r>
            <a:r>
              <a:rPr lang="en-GB" sz="3600" b="1" kern="0" dirty="0">
                <a:ea typeface="Calibri" panose="020F0502020204030204" pitchFamily="34" charset="0"/>
              </a:rPr>
              <a:t> </a:t>
            </a:r>
            <a:r>
              <a:rPr lang="en-GB" sz="3600" b="1" kern="0" dirty="0" err="1">
                <a:ea typeface="Calibri" panose="020F0502020204030204" pitchFamily="34" charset="0"/>
              </a:rPr>
              <a:t>mlinske</a:t>
            </a:r>
            <a:r>
              <a:rPr lang="en-GB" sz="3600" b="1" kern="0" dirty="0">
                <a:ea typeface="Calibri" panose="020F0502020204030204" pitchFamily="34" charset="0"/>
              </a:rPr>
              <a:t> </a:t>
            </a:r>
            <a:r>
              <a:rPr lang="en-GB" sz="3600" b="1" kern="0" dirty="0" err="1">
                <a:ea typeface="Calibri" panose="020F0502020204030204" pitchFamily="34" charset="0"/>
              </a:rPr>
              <a:t>industrije</a:t>
            </a:r>
            <a:endParaRPr lang="en-US" sz="36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F6823D-31ED-4A8C-B507-50B4DD5E4CD1}"/>
              </a:ext>
            </a:extLst>
          </p:cNvPr>
          <p:cNvSpPr/>
          <p:nvPr/>
        </p:nvSpPr>
        <p:spPr>
          <a:xfrm>
            <a:off x="0" y="1138321"/>
            <a:ext cx="6583680" cy="5057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Mekinje</a:t>
            </a:r>
            <a:r>
              <a:rPr lang="en-GB" sz="2000" dirty="0">
                <a:ea typeface="Calibri" panose="020F0502020204030204" pitchFamily="34" charset="0"/>
              </a:rPr>
              <a:t> - </a:t>
            </a:r>
            <a:r>
              <a:rPr lang="en-GB" sz="2000" dirty="0" err="1">
                <a:ea typeface="Calibri" panose="020F0502020204030204" pitchFamily="34" charset="0"/>
              </a:rPr>
              <a:t>krupne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sitne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prosek</a:t>
            </a:r>
            <a:r>
              <a:rPr lang="en-GB" sz="2000" dirty="0">
                <a:ea typeface="Calibri" panose="020F0502020204030204" pitchFamily="34" charset="0"/>
              </a:rPr>
              <a:t>   </a:t>
            </a:r>
            <a:r>
              <a:rPr lang="en-GB" sz="2000" dirty="0" err="1">
                <a:ea typeface="Calibri" panose="020F0502020204030204" pitchFamily="34" charset="0"/>
              </a:rPr>
              <a:t>preko</a:t>
            </a:r>
            <a:r>
              <a:rPr lang="en-GB" sz="2000" dirty="0">
                <a:ea typeface="Calibri" panose="020F0502020204030204" pitchFamily="34" charset="0"/>
              </a:rPr>
              <a:t> 50 % </a:t>
            </a:r>
            <a:r>
              <a:rPr lang="en-GB" sz="2000" dirty="0" err="1">
                <a:ea typeface="Calibri" panose="020F0502020204030204" pitchFamily="34" charset="0"/>
              </a:rPr>
              <a:t>omotaca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Vlaga</a:t>
            </a:r>
            <a:r>
              <a:rPr lang="en-GB" sz="2000" dirty="0">
                <a:ea typeface="Calibri" panose="020F0502020204030204" pitchFamily="34" charset="0"/>
              </a:rPr>
              <a:t> 10 %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>
                <a:ea typeface="Calibri" panose="020F0502020204030204" pitchFamily="34" charset="0"/>
              </a:rPr>
              <a:t>Protein 15 %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Celuloza</a:t>
            </a:r>
            <a:r>
              <a:rPr lang="en-GB" sz="2000" dirty="0">
                <a:ea typeface="Calibri" panose="020F0502020204030204" pitchFamily="34" charset="0"/>
              </a:rPr>
              <a:t> 10 %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Pepeo</a:t>
            </a:r>
            <a:r>
              <a:rPr lang="en-GB" sz="2000" dirty="0">
                <a:ea typeface="Calibri" panose="020F0502020204030204" pitchFamily="34" charset="0"/>
              </a:rPr>
              <a:t> 5 - 6 % (1,2 % P)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>
                <a:ea typeface="Calibri" panose="020F0502020204030204" pitchFamily="34" charset="0"/>
              </a:rPr>
              <a:t>SJ 0,530 - </a:t>
            </a:r>
            <a:r>
              <a:rPr lang="en-GB" sz="2000" dirty="0" err="1">
                <a:ea typeface="Calibri" panose="020F0502020204030204" pitchFamily="34" charset="0"/>
              </a:rPr>
              <a:t>energetski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razređivač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smeša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Pšenične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kukuruzne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ječmene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ovsene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ražane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pirinčane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Povećavaju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mlečnost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blago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laksantno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dejstvo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dobar</a:t>
            </a:r>
            <a:r>
              <a:rPr lang="sr-Latn-RS" sz="2000" dirty="0">
                <a:ea typeface="Calibri" panose="020F0502020204030204" pitchFamily="34" charset="0"/>
              </a:rPr>
              <a:t>       </a:t>
            </a:r>
            <a:r>
              <a:rPr lang="en-GB" sz="2000" dirty="0" err="1">
                <a:ea typeface="Calibri" panose="020F0502020204030204" pitchFamily="34" charset="0"/>
              </a:rPr>
              <a:t>izvor</a:t>
            </a:r>
            <a:r>
              <a:rPr lang="en-GB" sz="2000" dirty="0">
                <a:ea typeface="Calibri" panose="020F0502020204030204" pitchFamily="34" charset="0"/>
              </a:rPr>
              <a:t> vit. B</a:t>
            </a:r>
            <a:endParaRPr lang="en-US" sz="2000" dirty="0">
              <a:ea typeface="Calibri" panose="020F0502020204030204" pitchFamily="34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Stočno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brašno</a:t>
            </a:r>
            <a:r>
              <a:rPr lang="sr-Latn-RS" sz="2800" b="1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manje</a:t>
            </a:r>
            <a:r>
              <a:rPr lang="en-GB" sz="2000" dirty="0">
                <a:ea typeface="Calibri" panose="020F0502020204030204" pitchFamily="34" charset="0"/>
              </a:rPr>
              <a:t> od 50 % </a:t>
            </a:r>
            <a:r>
              <a:rPr lang="en-GB" sz="2000" dirty="0" err="1">
                <a:ea typeface="Calibri" panose="020F0502020204030204" pitchFamily="34" charset="0"/>
              </a:rPr>
              <a:t>omotača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energetsko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hranivo</a:t>
            </a:r>
            <a:r>
              <a:rPr lang="en-GB" sz="2000" dirty="0">
                <a:ea typeface="Calibri" panose="020F0502020204030204" pitchFamily="34" charset="0"/>
              </a:rPr>
              <a:t>, 20 - 40 % </a:t>
            </a:r>
            <a:r>
              <a:rPr lang="en-GB" sz="2000" dirty="0" err="1">
                <a:ea typeface="Calibri" panose="020F0502020204030204" pitchFamily="34" charset="0"/>
              </a:rPr>
              <a:t>skroba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pšenično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kukuruzno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ječmeno</a:t>
            </a:r>
            <a:r>
              <a:rPr lang="en-GB" sz="2000" dirty="0">
                <a:ea typeface="Calibri" panose="020F0502020204030204" pitchFamily="34" charset="0"/>
              </a:rPr>
              <a:t>, </a:t>
            </a:r>
            <a:r>
              <a:rPr lang="en-GB" sz="2000" dirty="0" err="1">
                <a:ea typeface="Calibri" panose="020F0502020204030204" pitchFamily="34" charset="0"/>
              </a:rPr>
              <a:t>ovseno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i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ražano</a:t>
            </a:r>
            <a:endParaRPr lang="en-US" sz="2000" dirty="0">
              <a:ea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772361-29B6-471C-A056-625202E1898D}"/>
              </a:ext>
            </a:extLst>
          </p:cNvPr>
          <p:cNvSpPr/>
          <p:nvPr/>
        </p:nvSpPr>
        <p:spPr>
          <a:xfrm>
            <a:off x="6583680" y="2145485"/>
            <a:ext cx="6501384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Paspalj</a:t>
            </a:r>
            <a:r>
              <a:rPr lang="en-GB" sz="2800" b="1" dirty="0">
                <a:ea typeface="Calibri" panose="020F0502020204030204" pitchFamily="34" charset="0"/>
              </a:rPr>
              <a:t>, </a:t>
            </a:r>
            <a:r>
              <a:rPr lang="en-GB" sz="2800" b="1" dirty="0" err="1">
                <a:ea typeface="Calibri" panose="020F0502020204030204" pitchFamily="34" charset="0"/>
              </a:rPr>
              <a:t>mlinska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prašina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000" dirty="0">
                <a:ea typeface="Calibri" panose="020F0502020204030204" pitchFamily="34" charset="0"/>
              </a:rPr>
              <a:t>- </a:t>
            </a:r>
            <a:r>
              <a:rPr lang="en-GB" sz="2000" dirty="0" err="1">
                <a:ea typeface="Calibri" panose="020F0502020204030204" pitchFamily="34" charset="0"/>
              </a:rPr>
              <a:t>mešavina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endParaRPr lang="sr-Latn-R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mekinja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i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stočnog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brašna</a:t>
            </a:r>
            <a:endParaRPr lang="en-US" sz="2000" dirty="0">
              <a:ea typeface="Calibri" panose="020F0502020204030204" pitchFamily="34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Klice</a:t>
            </a:r>
            <a:r>
              <a:rPr lang="en-GB" sz="2000" dirty="0">
                <a:ea typeface="Calibri" panose="020F0502020204030204" pitchFamily="34" charset="0"/>
              </a:rPr>
              <a:t> - </a:t>
            </a:r>
            <a:r>
              <a:rPr lang="en-GB" sz="2000" dirty="0" err="1">
                <a:ea typeface="Calibri" panose="020F0502020204030204" pitchFamily="34" charset="0"/>
              </a:rPr>
              <a:t>suvo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isklicavanje</a:t>
            </a:r>
            <a:r>
              <a:rPr lang="en-GB" sz="2000" dirty="0">
                <a:ea typeface="Calibri" panose="020F0502020204030204" pitchFamily="34" charset="0"/>
              </a:rPr>
              <a:t>. </a:t>
            </a:r>
            <a:r>
              <a:rPr lang="en-GB" sz="2000" dirty="0" err="1">
                <a:ea typeface="Calibri" panose="020F0502020204030204" pitchFamily="34" charset="0"/>
              </a:rPr>
              <a:t>Psenične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i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kukuruzne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Oko</a:t>
            </a:r>
            <a:r>
              <a:rPr lang="en-GB" sz="2000" dirty="0">
                <a:ea typeface="Calibri" panose="020F0502020204030204" pitchFamily="34" charset="0"/>
              </a:rPr>
              <a:t> 30% </a:t>
            </a:r>
            <a:r>
              <a:rPr lang="en-GB" sz="2000" dirty="0" err="1">
                <a:ea typeface="Calibri" panose="020F0502020204030204" pitchFamily="34" charset="0"/>
              </a:rPr>
              <a:t>proteina</a:t>
            </a:r>
            <a:r>
              <a:rPr lang="en-GB" sz="2000" dirty="0">
                <a:ea typeface="Calibri" panose="020F0502020204030204" pitchFamily="34" charset="0"/>
              </a:rPr>
              <a:t>, 8 - 14 % </a:t>
            </a:r>
            <a:r>
              <a:rPr lang="en-GB" sz="2000" dirty="0" err="1">
                <a:ea typeface="Calibri" panose="020F0502020204030204" pitchFamily="34" charset="0"/>
              </a:rPr>
              <a:t>masti</a:t>
            </a:r>
            <a:r>
              <a:rPr lang="en-GB" sz="2000" dirty="0">
                <a:ea typeface="Calibri" panose="020F0502020204030204" pitchFamily="34" charset="0"/>
              </a:rPr>
              <a:t>.</a:t>
            </a:r>
            <a:endParaRPr lang="en-US" sz="2000" dirty="0">
              <a:ea typeface="Calibri" panose="020F0502020204030204" pitchFamily="34" charset="0"/>
            </a:endParaRPr>
          </a:p>
          <a:p>
            <a:pPr indent="270510" algn="just">
              <a:spcAft>
                <a:spcPts val="800"/>
              </a:spcAft>
            </a:pPr>
            <a:r>
              <a:rPr lang="en-GB" sz="2000" dirty="0" err="1">
                <a:ea typeface="Calibri" panose="020F0502020204030204" pitchFamily="34" charset="0"/>
              </a:rPr>
              <a:t>Najbolji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izvor</a:t>
            </a:r>
            <a:r>
              <a:rPr lang="en-GB" sz="2000" dirty="0">
                <a:ea typeface="Calibri" panose="020F0502020204030204" pitchFamily="34" charset="0"/>
              </a:rPr>
              <a:t> </a:t>
            </a:r>
            <a:r>
              <a:rPr lang="en-GB" sz="2000" dirty="0" err="1">
                <a:ea typeface="Calibri" panose="020F0502020204030204" pitchFamily="34" charset="0"/>
              </a:rPr>
              <a:t>vitamina</a:t>
            </a:r>
            <a:r>
              <a:rPr lang="en-GB" sz="2000" dirty="0">
                <a:ea typeface="Calibri" panose="020F0502020204030204" pitchFamily="34" charset="0"/>
              </a:rPr>
              <a:t> E (150 - 550 mg/kg).</a:t>
            </a:r>
            <a:endParaRPr lang="en-US" sz="2000" dirty="0">
              <a:ea typeface="Calibri" panose="020F0502020204030204" pitchFamily="34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Psenični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lom</a:t>
            </a:r>
            <a:endParaRPr lang="en-US" sz="28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703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2E18BC-C578-4891-AF73-D39BC0C00AB7}"/>
              </a:ext>
            </a:extLst>
          </p:cNvPr>
          <p:cNvSpPr/>
          <p:nvPr/>
        </p:nvSpPr>
        <p:spPr>
          <a:xfrm>
            <a:off x="2835171" y="357723"/>
            <a:ext cx="652165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ulja</a:t>
            </a:r>
            <a:endParaRPr lang="en-US" sz="36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B26875-7FD4-4AD0-A690-1CB782EBACB5}"/>
              </a:ext>
            </a:extLst>
          </p:cNvPr>
          <p:cNvSpPr/>
          <p:nvPr/>
        </p:nvSpPr>
        <p:spPr>
          <a:xfrm>
            <a:off x="393192" y="1369777"/>
            <a:ext cx="1165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Ostatak</a:t>
            </a:r>
            <a:r>
              <a:rPr lang="en-US" sz="2400" dirty="0"/>
              <a:t> </a:t>
            </a:r>
            <a:r>
              <a:rPr lang="en-US" sz="2400" dirty="0" err="1"/>
              <a:t>nakon</a:t>
            </a:r>
            <a:r>
              <a:rPr lang="en-US" sz="2400" dirty="0"/>
              <a:t> </a:t>
            </a:r>
            <a:r>
              <a:rPr lang="en-US" sz="2400" dirty="0" err="1"/>
              <a:t>ceđenja</a:t>
            </a:r>
            <a:r>
              <a:rPr lang="en-US" sz="2400" dirty="0"/>
              <a:t> </a:t>
            </a:r>
            <a:r>
              <a:rPr lang="en-US" sz="2400" dirty="0" err="1"/>
              <a:t>ulja</a:t>
            </a:r>
            <a:r>
              <a:rPr lang="en-US" sz="2400" dirty="0"/>
              <a:t>. </a:t>
            </a:r>
            <a:r>
              <a:rPr lang="en-US" sz="2400" dirty="0" err="1"/>
              <a:t>Mehaničko</a:t>
            </a:r>
            <a:r>
              <a:rPr lang="en-US" sz="2400" dirty="0"/>
              <a:t> </a:t>
            </a:r>
            <a:r>
              <a:rPr lang="en-US" sz="2400" dirty="0" err="1"/>
              <a:t>cedenje</a:t>
            </a:r>
            <a:r>
              <a:rPr lang="en-US" sz="2400" dirty="0"/>
              <a:t> (</a:t>
            </a:r>
            <a:r>
              <a:rPr lang="en-US" sz="2400" dirty="0" err="1"/>
              <a:t>hidraulično</a:t>
            </a:r>
            <a:r>
              <a:rPr lang="en-US" sz="2400" dirty="0"/>
              <a:t>, </a:t>
            </a:r>
            <a:r>
              <a:rPr lang="en-US" sz="2400" dirty="0" err="1"/>
              <a:t>ekspeler</a:t>
            </a:r>
            <a:r>
              <a:rPr lang="en-US" sz="2400" dirty="0"/>
              <a:t>)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hemijska</a:t>
            </a:r>
            <a:r>
              <a:rPr lang="en-US" sz="2400" dirty="0"/>
              <a:t> </a:t>
            </a:r>
            <a:r>
              <a:rPr lang="en-US" sz="2400" dirty="0" err="1"/>
              <a:t>ekstrakcija</a:t>
            </a:r>
            <a:r>
              <a:rPr lang="en-US" sz="2400" dirty="0"/>
              <a:t>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87136F-1A57-4BCC-9BF2-BA7421D4C5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72569"/>
              </p:ext>
            </p:extLst>
          </p:nvPr>
        </p:nvGraphicFramePr>
        <p:xfrm>
          <a:off x="987552" y="2437588"/>
          <a:ext cx="10314432" cy="3527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85616">
                  <a:extLst>
                    <a:ext uri="{9D8B030D-6E8A-4147-A177-3AD203B41FA5}">
                      <a16:colId xmlns:a16="http://schemas.microsoft.com/office/drawing/2014/main" val="1374798793"/>
                    </a:ext>
                  </a:extLst>
                </a:gridCol>
                <a:gridCol w="3133118">
                  <a:extLst>
                    <a:ext uri="{9D8B030D-6E8A-4147-A177-3AD203B41FA5}">
                      <a16:colId xmlns:a16="http://schemas.microsoft.com/office/drawing/2014/main" val="1776527124"/>
                    </a:ext>
                  </a:extLst>
                </a:gridCol>
                <a:gridCol w="3395698">
                  <a:extLst>
                    <a:ext uri="{9D8B030D-6E8A-4147-A177-3AD203B41FA5}">
                      <a16:colId xmlns:a16="http://schemas.microsoft.com/office/drawing/2014/main" val="115009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 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 err="1">
                          <a:effectLst/>
                        </a:rPr>
                        <a:t>Uljane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r>
                        <a:rPr lang="en-GB" sz="2400" kern="100" dirty="0" err="1">
                          <a:effectLst/>
                        </a:rPr>
                        <a:t>sacme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Uljane pogace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08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 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60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183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Voda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10 %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10 %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845523"/>
                  </a:ext>
                </a:extLst>
              </a:tr>
              <a:tr h="241713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 err="1">
                          <a:effectLst/>
                        </a:rPr>
                        <a:t>Pepeo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endParaRPr lang="en-US" sz="2400" kern="1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2 - 11 %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2 - 9%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861409"/>
                  </a:ext>
                </a:extLst>
              </a:tr>
              <a:tr h="241713">
                <a:tc>
                  <a:txBody>
                    <a:bodyPr/>
                    <a:lstStyle/>
                    <a:p>
                      <a:pPr marL="0" marR="0" lvl="0" indent="27051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kern="100" dirty="0">
                          <a:effectLst/>
                        </a:rPr>
                        <a:t>Protein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20 - 50 %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14 - 46 %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713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Mast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1 - 5 %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4 - 5 - 10 %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494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Celuloza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2,6 - 38 %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5 - 36 %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23367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 err="1">
                          <a:effectLst/>
                        </a:rPr>
                        <a:t>Energetska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r>
                        <a:rPr lang="en-GB" sz="2400" kern="100" dirty="0" err="1">
                          <a:effectLst/>
                        </a:rPr>
                        <a:t>vrednost</a:t>
                      </a:r>
                      <a:r>
                        <a:rPr lang="en-GB" sz="2400" kern="100" dirty="0">
                          <a:effectLst/>
                        </a:rPr>
                        <a:t>, SJ</a:t>
                      </a:r>
                      <a:r>
                        <a:rPr lang="sr-Latn-RS" sz="2400" kern="100" dirty="0">
                          <a:effectLst/>
                        </a:rPr>
                        <a:t>/</a:t>
                      </a:r>
                      <a:r>
                        <a:rPr lang="en-GB" sz="2400" kern="100" dirty="0">
                          <a:effectLst/>
                        </a:rPr>
                        <a:t>kg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>
                          <a:effectLst/>
                        </a:rPr>
                        <a:t>0,190 - 0,735</a:t>
                      </a:r>
                      <a:endParaRPr lang="en-US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>
                          <a:effectLst/>
                        </a:rPr>
                        <a:t>0,225 - 0,810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63467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indent="27051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dirty="0" err="1">
                          <a:effectLst/>
                        </a:rPr>
                        <a:t>Dobar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r>
                        <a:rPr lang="en-GB" sz="2400" kern="100" dirty="0" err="1">
                          <a:effectLst/>
                        </a:rPr>
                        <a:t>izvor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r>
                        <a:rPr lang="en-GB" sz="2400" kern="100" dirty="0" err="1">
                          <a:effectLst/>
                        </a:rPr>
                        <a:t>vitamina</a:t>
                      </a:r>
                      <a:r>
                        <a:rPr lang="en-GB" sz="2400" kern="100" dirty="0">
                          <a:effectLst/>
                        </a:rPr>
                        <a:t> B </a:t>
                      </a:r>
                      <a:r>
                        <a:rPr lang="en-GB" sz="2400" kern="100" dirty="0" err="1">
                          <a:effectLst/>
                        </a:rPr>
                        <a:t>grupe</a:t>
                      </a:r>
                      <a:r>
                        <a:rPr lang="en-GB" sz="2400" kern="100" dirty="0">
                          <a:effectLst/>
                        </a:rPr>
                        <a:t>, </a:t>
                      </a:r>
                      <a:r>
                        <a:rPr lang="en-GB" sz="2400" kern="100" dirty="0" err="1">
                          <a:effectLst/>
                        </a:rPr>
                        <a:t>ostalih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r>
                        <a:rPr lang="en-GB" sz="2400" kern="100" dirty="0" err="1">
                          <a:effectLst/>
                        </a:rPr>
                        <a:t>uglavnom</a:t>
                      </a:r>
                      <a:r>
                        <a:rPr lang="en-GB" sz="2400" kern="100" dirty="0">
                          <a:effectLst/>
                        </a:rPr>
                        <a:t> </a:t>
                      </a:r>
                      <a:r>
                        <a:rPr lang="en-GB" sz="2400" kern="100" dirty="0" err="1">
                          <a:effectLst/>
                        </a:rPr>
                        <a:t>nema</a:t>
                      </a:r>
                      <a:endParaRPr lang="en-US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465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478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B9FB57-7F88-4E9A-BF42-CAF114510A6C}"/>
              </a:ext>
            </a:extLst>
          </p:cNvPr>
          <p:cNvSpPr/>
          <p:nvPr/>
        </p:nvSpPr>
        <p:spPr>
          <a:xfrm>
            <a:off x="2926611" y="101691"/>
            <a:ext cx="652165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ulja</a:t>
            </a:r>
            <a:endParaRPr lang="en-US" sz="36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B76A06-9193-44E0-87F9-F5710F9482F0}"/>
              </a:ext>
            </a:extLst>
          </p:cNvPr>
          <p:cNvSpPr/>
          <p:nvPr/>
        </p:nvSpPr>
        <p:spPr>
          <a:xfrm>
            <a:off x="143256" y="1437252"/>
            <a:ext cx="11905488" cy="4533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Sojina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- 44 - 46 % </a:t>
            </a:r>
            <a:r>
              <a:rPr lang="en-GB" dirty="0" err="1">
                <a:ea typeface="Calibri" panose="020F0502020204030204" pitchFamily="34" charset="0"/>
              </a:rPr>
              <a:t>proteina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visoka</a:t>
            </a:r>
            <a:r>
              <a:rPr lang="en-GB" dirty="0">
                <a:ea typeface="Calibri" panose="020F0502020204030204" pitchFamily="34" charset="0"/>
              </a:rPr>
              <a:t> BV. </a:t>
            </a:r>
            <a:r>
              <a:rPr lang="en-GB" dirty="0" err="1">
                <a:ea typeface="Calibri" panose="020F0502020204030204" pitchFamily="34" charset="0"/>
              </a:rPr>
              <a:t>Antitripsinski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faktor</a:t>
            </a:r>
            <a:r>
              <a:rPr lang="en-GB" dirty="0">
                <a:ea typeface="Calibri" panose="020F0502020204030204" pitchFamily="34" charset="0"/>
              </a:rPr>
              <a:t>. </a:t>
            </a:r>
            <a:r>
              <a:rPr lang="en-GB" dirty="0" err="1">
                <a:ea typeface="Calibri" panose="020F0502020204030204" pitchFamily="34" charset="0"/>
              </a:rPr>
              <a:t>Nedostatak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metionina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cistina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bogata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glicinom</a:t>
            </a:r>
            <a:r>
              <a:rPr lang="en-GB" dirty="0">
                <a:ea typeface="Calibri" panose="020F0502020204030204" pitchFamily="34" charset="0"/>
              </a:rPr>
              <a:t>.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Suncokretova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- </a:t>
            </a:r>
            <a:r>
              <a:rPr lang="en-GB" dirty="0" err="1">
                <a:ea typeface="Calibri" panose="020F0502020204030204" pitchFamily="34" charset="0"/>
              </a:rPr>
              <a:t>standardna</a:t>
            </a:r>
            <a:r>
              <a:rPr lang="en-GB" dirty="0">
                <a:ea typeface="Calibri" panose="020F0502020204030204" pitchFamily="34" charset="0"/>
              </a:rPr>
              <a:t>, 35% </a:t>
            </a:r>
            <a:r>
              <a:rPr lang="en-GB" dirty="0" err="1">
                <a:ea typeface="Calibri" panose="020F0502020204030204" pitchFamily="34" charset="0"/>
              </a:rPr>
              <a:t>proteina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bogata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metioninom</a:t>
            </a:r>
            <a:r>
              <a:rPr lang="en-GB" dirty="0">
                <a:ea typeface="Calibri" panose="020F0502020204030204" pitchFamily="34" charset="0"/>
              </a:rPr>
              <a:t>, 14 - 15 % </a:t>
            </a:r>
            <a:r>
              <a:rPr lang="en-GB" dirty="0" err="1">
                <a:ea typeface="Calibri" panose="020F0502020204030204" pitchFamily="34" charset="0"/>
              </a:rPr>
              <a:t>celuloze</a:t>
            </a:r>
            <a:r>
              <a:rPr lang="en-GB" dirty="0">
                <a:ea typeface="Calibri" panose="020F0502020204030204" pitchFamily="34" charset="0"/>
              </a:rPr>
              <a:t>.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dirty="0" err="1">
                <a:ea typeface="Calibri" panose="020F0502020204030204" pitchFamily="34" charset="0"/>
              </a:rPr>
              <a:t>Oplemenjena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suncokretova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(44 %)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suncokretova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sama</a:t>
            </a:r>
            <a:r>
              <a:rPr lang="en-GB" dirty="0">
                <a:ea typeface="Calibri" panose="020F0502020204030204" pitchFamily="34" charset="0"/>
              </a:rPr>
              <a:t> od </a:t>
            </a:r>
            <a:r>
              <a:rPr lang="en-GB" dirty="0" err="1">
                <a:ea typeface="Calibri" panose="020F0502020204030204" pitchFamily="34" charset="0"/>
              </a:rPr>
              <a:t>oljuštenog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semena</a:t>
            </a:r>
            <a:r>
              <a:rPr lang="en-GB" dirty="0">
                <a:ea typeface="Calibri" panose="020F0502020204030204" pitchFamily="34" charset="0"/>
              </a:rPr>
              <a:t> (50 %)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Kikirikijeva</a:t>
            </a:r>
            <a:r>
              <a:rPr lang="en-GB" b="1" dirty="0">
                <a:ea typeface="Calibri" panose="020F0502020204030204" pitchFamily="34" charset="0"/>
              </a:rPr>
              <a:t> (</a:t>
            </a:r>
            <a:r>
              <a:rPr lang="en-GB" b="1" dirty="0" err="1">
                <a:ea typeface="Calibri" panose="020F0502020204030204" pitchFamily="34" charset="0"/>
              </a:rPr>
              <a:t>arašidova</a:t>
            </a:r>
            <a:r>
              <a:rPr lang="en-GB" b="1" dirty="0">
                <a:ea typeface="Calibri" panose="020F0502020204030204" pitchFamily="34" charset="0"/>
              </a:rPr>
              <a:t>) </a:t>
            </a: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- 50% </a:t>
            </a:r>
            <a:r>
              <a:rPr lang="en-GB" dirty="0" err="1">
                <a:ea typeface="Calibri" panose="020F0502020204030204" pitchFamily="34" charset="0"/>
              </a:rPr>
              <a:t>proteina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dobar</a:t>
            </a:r>
            <a:r>
              <a:rPr lang="en-GB" dirty="0">
                <a:ea typeface="Calibri" panose="020F0502020204030204" pitchFamily="34" charset="0"/>
              </a:rPr>
              <a:t> AK </a:t>
            </a:r>
            <a:r>
              <a:rPr lang="en-GB" dirty="0" err="1">
                <a:ea typeface="Calibri" panose="020F0502020204030204" pitchFamily="34" charset="0"/>
              </a:rPr>
              <a:t>sastav</a:t>
            </a:r>
            <a:r>
              <a:rPr lang="en-GB" dirty="0">
                <a:ea typeface="Calibri" panose="020F0502020204030204" pitchFamily="34" charset="0"/>
              </a:rPr>
              <a:t>. </a:t>
            </a:r>
            <a:r>
              <a:rPr lang="en-GB" dirty="0" err="1">
                <a:ea typeface="Calibri" panose="020F0502020204030204" pitchFamily="34" charset="0"/>
              </a:rPr>
              <a:t>Dobar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izvor</a:t>
            </a:r>
            <a:r>
              <a:rPr lang="en-GB" dirty="0">
                <a:ea typeface="Calibri" panose="020F0502020204030204" pitchFamily="34" charset="0"/>
              </a:rPr>
              <a:t> P. </a:t>
            </a:r>
            <a:r>
              <a:rPr lang="en-GB" dirty="0" err="1">
                <a:ea typeface="Calibri" panose="020F0502020204030204" pitchFamily="34" charset="0"/>
              </a:rPr>
              <a:t>Često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zagađena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aflatoksinom</a:t>
            </a:r>
            <a:r>
              <a:rPr lang="en-GB" dirty="0">
                <a:ea typeface="Calibri" panose="020F0502020204030204" pitchFamily="34" charset="0"/>
              </a:rPr>
              <a:t>.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Pamukova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sa</a:t>
            </a:r>
            <a:r>
              <a:rPr lang="sr-Latn-RS" b="1" dirty="0">
                <a:ea typeface="Calibri" panose="020F0502020204030204" pitchFamily="34" charset="0"/>
              </a:rPr>
              <a:t>č</a:t>
            </a:r>
            <a:r>
              <a:rPr lang="en-GB" b="1" dirty="0">
                <a:ea typeface="Calibri" panose="020F0502020204030204" pitchFamily="34" charset="0"/>
              </a:rPr>
              <a:t>ma</a:t>
            </a:r>
            <a:r>
              <a:rPr lang="en-GB" dirty="0">
                <a:ea typeface="Calibri" panose="020F0502020204030204" pitchFamily="34" charset="0"/>
              </a:rPr>
              <a:t> - od </a:t>
            </a:r>
            <a:r>
              <a:rPr lang="en-GB" dirty="0" err="1">
                <a:ea typeface="Calibri" panose="020F0502020204030204" pitchFamily="34" charset="0"/>
              </a:rPr>
              <a:t>oljuštenog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neoljuštenog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semena</a:t>
            </a:r>
            <a:r>
              <a:rPr lang="en-GB" dirty="0">
                <a:ea typeface="Calibri" panose="020F0502020204030204" pitchFamily="34" charset="0"/>
              </a:rPr>
              <a:t>, 40 - 50% </a:t>
            </a:r>
            <a:r>
              <a:rPr lang="en-GB" dirty="0" err="1">
                <a:ea typeface="Calibri" panose="020F0502020204030204" pitchFamily="34" charset="0"/>
              </a:rPr>
              <a:t>proteina</a:t>
            </a:r>
            <a:r>
              <a:rPr lang="en-GB" dirty="0">
                <a:ea typeface="Calibri" panose="020F0502020204030204" pitchFamily="34" charset="0"/>
              </a:rPr>
              <a:t> (12 - 27 % </a:t>
            </a:r>
            <a:r>
              <a:rPr lang="en-GB" dirty="0" err="1">
                <a:ea typeface="Calibri" panose="020F0502020204030204" pitchFamily="34" charset="0"/>
              </a:rPr>
              <a:t>celuloze</a:t>
            </a:r>
            <a:r>
              <a:rPr lang="en-GB" dirty="0">
                <a:ea typeface="Calibri" panose="020F0502020204030204" pitchFamily="34" charset="0"/>
              </a:rPr>
              <a:t>). </a:t>
            </a:r>
            <a:r>
              <a:rPr lang="en-GB" dirty="0" err="1">
                <a:ea typeface="Calibri" panose="020F0502020204030204" pitchFamily="34" charset="0"/>
              </a:rPr>
              <a:t>Fenolno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jedinjenje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u="sng" dirty="0" err="1">
                <a:ea typeface="Calibri" panose="020F0502020204030204" pitchFamily="34" charset="0"/>
              </a:rPr>
              <a:t>gosipol</a:t>
            </a:r>
            <a:r>
              <a:rPr lang="en-GB" dirty="0">
                <a:ea typeface="Calibri" panose="020F0502020204030204" pitchFamily="34" charset="0"/>
              </a:rPr>
              <a:t>.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Lanena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- </a:t>
            </a:r>
            <a:r>
              <a:rPr lang="en-GB" dirty="0" err="1">
                <a:ea typeface="Calibri" panose="020F0502020204030204" pitchFamily="34" charset="0"/>
              </a:rPr>
              <a:t>osrednja</a:t>
            </a:r>
            <a:r>
              <a:rPr lang="en-GB" dirty="0">
                <a:ea typeface="Calibri" panose="020F0502020204030204" pitchFamily="34" charset="0"/>
              </a:rPr>
              <a:t> BV, </a:t>
            </a:r>
            <a:r>
              <a:rPr lang="en-GB" dirty="0" err="1">
                <a:ea typeface="Calibri" panose="020F0502020204030204" pitchFamily="34" charset="0"/>
              </a:rPr>
              <a:t>retko</a:t>
            </a:r>
            <a:r>
              <a:rPr lang="en-GB" dirty="0">
                <a:ea typeface="Calibri" panose="020F0502020204030204" pitchFamily="34" charset="0"/>
              </a:rPr>
              <a:t> u </a:t>
            </a:r>
            <a:r>
              <a:rPr lang="en-GB" dirty="0" err="1">
                <a:ea typeface="Calibri" panose="020F0502020204030204" pitchFamily="34" charset="0"/>
              </a:rPr>
              <a:t>prometu</a:t>
            </a:r>
            <a:r>
              <a:rPr lang="en-GB" dirty="0">
                <a:ea typeface="Calibri" panose="020F0502020204030204" pitchFamily="34" charset="0"/>
              </a:rPr>
              <a:t>. </a:t>
            </a:r>
            <a:r>
              <a:rPr lang="en-GB" dirty="0" err="1">
                <a:ea typeface="Calibri" panose="020F0502020204030204" pitchFamily="34" charset="0"/>
              </a:rPr>
              <a:t>Pektinske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materije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bubri</a:t>
            </a:r>
            <a:r>
              <a:rPr lang="en-GB" dirty="0">
                <a:ea typeface="Calibri" panose="020F0502020204030204" pitchFamily="34" charset="0"/>
              </a:rPr>
              <a:t>, blag </a:t>
            </a:r>
            <a:r>
              <a:rPr lang="en-GB" dirty="0" err="1">
                <a:ea typeface="Calibri" panose="020F0502020204030204" pitchFamily="34" charset="0"/>
              </a:rPr>
              <a:t>laksans</a:t>
            </a:r>
            <a:r>
              <a:rPr lang="en-GB" dirty="0">
                <a:ea typeface="Calibri" panose="020F0502020204030204" pitchFamily="34" charset="0"/>
              </a:rPr>
              <a:t> - linamarin (HCN </a:t>
            </a:r>
            <a:r>
              <a:rPr lang="en-GB" dirty="0" err="1">
                <a:ea typeface="Calibri" panose="020F0502020204030204" pitchFamily="34" charset="0"/>
              </a:rPr>
              <a:t>glikozid</a:t>
            </a:r>
            <a:r>
              <a:rPr lang="en-GB" dirty="0">
                <a:ea typeface="Calibri" panose="020F0502020204030204" pitchFamily="34" charset="0"/>
              </a:rPr>
              <a:t>)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Bundevina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- od </a:t>
            </a:r>
            <a:r>
              <a:rPr lang="en-GB" dirty="0" err="1">
                <a:ea typeface="Calibri" panose="020F0502020204030204" pitchFamily="34" charset="0"/>
              </a:rPr>
              <a:t>neoljuštenog</a:t>
            </a:r>
            <a:r>
              <a:rPr lang="en-GB" dirty="0">
                <a:ea typeface="Calibri" panose="020F0502020204030204" pitchFamily="34" charset="0"/>
              </a:rPr>
              <a:t> (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do 30% </a:t>
            </a:r>
            <a:r>
              <a:rPr lang="en-GB" dirty="0" err="1">
                <a:ea typeface="Calibri" panose="020F0502020204030204" pitchFamily="34" charset="0"/>
              </a:rPr>
              <a:t>celuloze</a:t>
            </a:r>
            <a:r>
              <a:rPr lang="en-GB" dirty="0">
                <a:ea typeface="Calibri" panose="020F0502020204030204" pitchFamily="34" charset="0"/>
              </a:rPr>
              <a:t>)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oljuštenog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semena</a:t>
            </a:r>
            <a:r>
              <a:rPr lang="en-GB" dirty="0">
                <a:ea typeface="Calibri" panose="020F0502020204030204" pitchFamily="34" charset="0"/>
              </a:rPr>
              <a:t> (do 50 % </a:t>
            </a:r>
            <a:r>
              <a:rPr lang="en-GB" dirty="0" err="1">
                <a:ea typeface="Calibri" panose="020F0502020204030204" pitchFamily="34" charset="0"/>
              </a:rPr>
              <a:t>proteina</a:t>
            </a:r>
            <a:r>
              <a:rPr lang="en-GB" dirty="0">
                <a:ea typeface="Calibri" panose="020F0502020204030204" pitchFamily="34" charset="0"/>
              </a:rPr>
              <a:t>). </a:t>
            </a:r>
            <a:r>
              <a:rPr lang="en-GB" dirty="0" err="1">
                <a:ea typeface="Calibri" panose="020F0502020204030204" pitchFamily="34" charset="0"/>
              </a:rPr>
              <a:t>Retko</a:t>
            </a:r>
            <a:r>
              <a:rPr lang="en-GB" dirty="0">
                <a:ea typeface="Calibri" panose="020F0502020204030204" pitchFamily="34" charset="0"/>
              </a:rPr>
              <a:t> se </a:t>
            </a:r>
            <a:r>
              <a:rPr lang="en-GB" dirty="0" err="1">
                <a:ea typeface="Calibri" panose="020F0502020204030204" pitchFamily="34" charset="0"/>
              </a:rPr>
              <a:t>nalazi</a:t>
            </a:r>
            <a:r>
              <a:rPr lang="en-GB" dirty="0">
                <a:ea typeface="Calibri" panose="020F0502020204030204" pitchFamily="34" charset="0"/>
              </a:rPr>
              <a:t> u </a:t>
            </a:r>
            <a:r>
              <a:rPr lang="en-GB" dirty="0" err="1">
                <a:ea typeface="Calibri" panose="020F0502020204030204" pitchFamily="34" charset="0"/>
              </a:rPr>
              <a:t>prometu</a:t>
            </a:r>
            <a:r>
              <a:rPr lang="en-GB" dirty="0">
                <a:ea typeface="Calibri" panose="020F0502020204030204" pitchFamily="34" charset="0"/>
              </a:rPr>
              <a:t>.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Sezamova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dirty="0">
                <a:ea typeface="Calibri" panose="020F0502020204030204" pitchFamily="34" charset="0"/>
              </a:rPr>
              <a:t> - </a:t>
            </a:r>
            <a:r>
              <a:rPr lang="en-GB" dirty="0" err="1">
                <a:ea typeface="Calibri" panose="020F0502020204030204" pitchFamily="34" charset="0"/>
              </a:rPr>
              <a:t>prijatan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ukus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retko</a:t>
            </a:r>
            <a:r>
              <a:rPr lang="en-GB" dirty="0">
                <a:ea typeface="Calibri" panose="020F0502020204030204" pitchFamily="34" charset="0"/>
              </a:rPr>
              <a:t> se </a:t>
            </a:r>
            <a:r>
              <a:rPr lang="en-GB" dirty="0" err="1">
                <a:ea typeface="Calibri" panose="020F0502020204030204" pitchFamily="34" charset="0"/>
              </a:rPr>
              <a:t>sreće</a:t>
            </a:r>
            <a:r>
              <a:rPr lang="en-GB" dirty="0">
                <a:ea typeface="Calibri" panose="020F0502020204030204" pitchFamily="34" charset="0"/>
              </a:rPr>
              <a:t> u </a:t>
            </a:r>
            <a:r>
              <a:rPr lang="en-GB" dirty="0" err="1">
                <a:ea typeface="Calibri" panose="020F0502020204030204" pitchFamily="34" charset="0"/>
              </a:rPr>
              <a:t>prometu</a:t>
            </a:r>
            <a:r>
              <a:rPr lang="en-GB" dirty="0">
                <a:ea typeface="Calibri" panose="020F0502020204030204" pitchFamily="34" charset="0"/>
              </a:rPr>
              <a:t>, </a:t>
            </a:r>
            <a:r>
              <a:rPr lang="en-GB" dirty="0" err="1">
                <a:ea typeface="Calibri" panose="020F0502020204030204" pitchFamily="34" charset="0"/>
              </a:rPr>
              <a:t>osrednja</a:t>
            </a:r>
            <a:r>
              <a:rPr lang="en-GB" dirty="0">
                <a:ea typeface="Calibri" panose="020F0502020204030204" pitchFamily="34" charset="0"/>
              </a:rPr>
              <a:t> BV - </a:t>
            </a:r>
            <a:r>
              <a:rPr lang="en-GB" dirty="0" err="1">
                <a:ea typeface="Calibri" panose="020F0502020204030204" pitchFamily="34" charset="0"/>
              </a:rPr>
              <a:t>nedostaju</a:t>
            </a:r>
            <a:r>
              <a:rPr lang="en-GB" dirty="0">
                <a:ea typeface="Calibri" panose="020F0502020204030204" pitchFamily="34" charset="0"/>
              </a:rPr>
              <a:t> AK </a:t>
            </a:r>
            <a:r>
              <a:rPr lang="en-GB" dirty="0" err="1">
                <a:ea typeface="Calibri" panose="020F0502020204030204" pitchFamily="34" charset="0"/>
              </a:rPr>
              <a:t>sa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sumporom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lizin</a:t>
            </a:r>
            <a:endParaRPr lang="en-US" dirty="0"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b="1" dirty="0" err="1">
                <a:ea typeface="Calibri" panose="020F0502020204030204" pitchFamily="34" charset="0"/>
              </a:rPr>
              <a:t>Sačma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uljane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GB" b="1" dirty="0" err="1">
                <a:ea typeface="Calibri" panose="020F0502020204030204" pitchFamily="34" charset="0"/>
              </a:rPr>
              <a:t>repice</a:t>
            </a:r>
            <a:r>
              <a:rPr lang="en-GB" dirty="0">
                <a:ea typeface="Calibri" panose="020F0502020204030204" pitchFamily="34" charset="0"/>
              </a:rPr>
              <a:t> - 34 % </a:t>
            </a:r>
            <a:r>
              <a:rPr lang="en-GB" dirty="0" err="1">
                <a:ea typeface="Calibri" panose="020F0502020204030204" pitchFamily="34" charset="0"/>
              </a:rPr>
              <a:t>proteina</a:t>
            </a:r>
            <a:r>
              <a:rPr lang="en-GB" dirty="0">
                <a:ea typeface="Calibri" panose="020F0502020204030204" pitchFamily="34" charset="0"/>
              </a:rPr>
              <a:t>, 10 % </a:t>
            </a:r>
            <a:r>
              <a:rPr lang="en-GB" dirty="0" err="1">
                <a:ea typeface="Calibri" panose="020F0502020204030204" pitchFamily="34" charset="0"/>
              </a:rPr>
              <a:t>celuloze</a:t>
            </a:r>
            <a:r>
              <a:rPr lang="en-GB" dirty="0">
                <a:ea typeface="Calibri" panose="020F0502020204030204" pitchFamily="34" charset="0"/>
              </a:rPr>
              <a:t>. </a:t>
            </a:r>
            <a:r>
              <a:rPr lang="en-GB" dirty="0" err="1">
                <a:ea typeface="Calibri" panose="020F0502020204030204" pitchFamily="34" charset="0"/>
              </a:rPr>
              <a:t>Miris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na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beli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luk</a:t>
            </a:r>
            <a:r>
              <a:rPr lang="en-GB" dirty="0">
                <a:ea typeface="Calibri" panose="020F0502020204030204" pitchFamily="34" charset="0"/>
              </a:rPr>
              <a:t>. </a:t>
            </a:r>
            <a:r>
              <a:rPr lang="en-GB" dirty="0" err="1">
                <a:ea typeface="Calibri" panose="020F0502020204030204" pitchFamily="34" charset="0"/>
              </a:rPr>
              <a:t>Seme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bele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crne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gorušice</a:t>
            </a:r>
            <a:r>
              <a:rPr lang="en-GB" dirty="0">
                <a:ea typeface="Calibri" panose="020F0502020204030204" pitchFamily="34" charset="0"/>
              </a:rPr>
              <a:t> (</a:t>
            </a:r>
            <a:r>
              <a:rPr lang="en-GB" dirty="0" err="1">
                <a:ea typeface="Calibri" panose="020F0502020204030204" pitchFamily="34" charset="0"/>
              </a:rPr>
              <a:t>Sinapis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Brassic</a:t>
            </a:r>
            <a:r>
              <a:rPr lang="en-GB" dirty="0">
                <a:ea typeface="Calibri" panose="020F0502020204030204" pitchFamily="34" charset="0"/>
              </a:rPr>
              <a:t>). </a:t>
            </a:r>
            <a:r>
              <a:rPr lang="en-GB" dirty="0" err="1">
                <a:ea typeface="Calibri" panose="020F0502020204030204" pitchFamily="34" charset="0"/>
              </a:rPr>
              <a:t>Enzim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mirozin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glikozidi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sinalbin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sr-Latn-RS" dirty="0">
                <a:ea typeface="Calibri" panose="020F0502020204030204" pitchFamily="34" charset="0"/>
              </a:rPr>
              <a:t>i</a:t>
            </a:r>
            <a:r>
              <a:rPr lang="en-GB" dirty="0">
                <a:ea typeface="Calibri" panose="020F0502020204030204" pitchFamily="34" charset="0"/>
              </a:rPr>
              <a:t> sinigrin = </a:t>
            </a:r>
            <a:r>
              <a:rPr lang="en-GB" dirty="0" err="1">
                <a:ea typeface="Calibri" panose="020F0502020204030204" pitchFamily="34" charset="0"/>
              </a:rPr>
              <a:t>alil-senfovo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eterično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ulje</a:t>
            </a:r>
            <a:r>
              <a:rPr lang="en-GB" dirty="0">
                <a:ea typeface="Calibri" panose="020F0502020204030204" pitchFamily="34" charset="0"/>
              </a:rPr>
              <a:t> - </a:t>
            </a:r>
            <a:r>
              <a:rPr lang="en-GB" dirty="0" err="1">
                <a:ea typeface="Calibri" panose="020F0502020204030204" pitchFamily="34" charset="0"/>
              </a:rPr>
              <a:t>iritacija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digestivnog</a:t>
            </a:r>
            <a:r>
              <a:rPr lang="en-GB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trakta</a:t>
            </a:r>
            <a:r>
              <a:rPr lang="en-GB" dirty="0">
                <a:ea typeface="Calibri" panose="020F0502020204030204" pitchFamily="34" charset="0"/>
              </a:rPr>
              <a:t>. Ne</a:t>
            </a:r>
            <a:r>
              <a:rPr lang="sr-Latn-RS" dirty="0">
                <a:ea typeface="Calibri" panose="020F0502020204030204" pitchFamily="34" charset="0"/>
              </a:rPr>
              <a:t> </a:t>
            </a:r>
            <a:r>
              <a:rPr lang="en-GB" dirty="0" err="1">
                <a:ea typeface="Calibri" panose="020F0502020204030204" pitchFamily="34" charset="0"/>
              </a:rPr>
              <a:t>sme</a:t>
            </a:r>
            <a:r>
              <a:rPr lang="en-GB" dirty="0">
                <a:ea typeface="Calibri" panose="020F0502020204030204" pitchFamily="34" charset="0"/>
              </a:rPr>
              <a:t> da se </a:t>
            </a:r>
            <a:r>
              <a:rPr lang="en-GB" dirty="0" err="1">
                <a:ea typeface="Calibri" panose="020F0502020204030204" pitchFamily="34" charset="0"/>
              </a:rPr>
              <a:t>kvasi</a:t>
            </a:r>
            <a:r>
              <a:rPr lang="en-GB" dirty="0">
                <a:ea typeface="Calibri" panose="020F0502020204030204" pitchFamily="34" charset="0"/>
              </a:rPr>
              <a:t> pre </a:t>
            </a:r>
            <a:r>
              <a:rPr lang="en-GB" dirty="0" err="1">
                <a:ea typeface="Calibri" panose="020F0502020204030204" pitchFamily="34" charset="0"/>
              </a:rPr>
              <a:t>davanja</a:t>
            </a:r>
            <a:r>
              <a:rPr lang="en-GB" dirty="0">
                <a:ea typeface="Calibri" panose="020F0502020204030204" pitchFamily="34" charset="0"/>
              </a:rPr>
              <a:t>.</a:t>
            </a:r>
            <a:endParaRPr lang="en-US" dirty="0">
              <a:ea typeface="Calibri" panose="020F0502020204030204" pitchFamily="34" charset="0"/>
            </a:endParaRPr>
          </a:p>
          <a:p>
            <a:pPr algn="ctr"/>
            <a:r>
              <a:rPr lang="en-GB" kern="0" dirty="0" err="1">
                <a:ea typeface="Calibri" panose="020F0502020204030204" pitchFamily="34" charset="0"/>
              </a:rPr>
              <a:t>Kukuruzna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sačma</a:t>
            </a:r>
            <a:r>
              <a:rPr lang="en-GB" kern="0" dirty="0">
                <a:ea typeface="Calibri" panose="020F0502020204030204" pitchFamily="34" charset="0"/>
              </a:rPr>
              <a:t>, </a:t>
            </a:r>
            <a:r>
              <a:rPr lang="en-GB" kern="0" dirty="0" err="1">
                <a:ea typeface="Calibri" panose="020F0502020204030204" pitchFamily="34" charset="0"/>
              </a:rPr>
              <a:t>makova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sama</a:t>
            </a:r>
            <a:r>
              <a:rPr lang="en-GB" kern="0" dirty="0">
                <a:ea typeface="Calibri" panose="020F0502020204030204" pitchFamily="34" charset="0"/>
              </a:rPr>
              <a:t>, </a:t>
            </a:r>
            <a:r>
              <a:rPr lang="en-GB" kern="0" dirty="0" err="1">
                <a:ea typeface="Calibri" panose="020F0502020204030204" pitchFamily="34" charset="0"/>
              </a:rPr>
              <a:t>kokosova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sačma</a:t>
            </a:r>
            <a:r>
              <a:rPr lang="en-GB" kern="0" dirty="0">
                <a:ea typeface="Calibri" panose="020F0502020204030204" pitchFamily="34" charset="0"/>
              </a:rPr>
              <a:t> (</a:t>
            </a:r>
            <a:r>
              <a:rPr lang="en-GB" kern="0" dirty="0" err="1">
                <a:ea typeface="Calibri" panose="020F0502020204030204" pitchFamily="34" charset="0"/>
              </a:rPr>
              <a:t>kopra</a:t>
            </a:r>
            <a:r>
              <a:rPr lang="en-GB" kern="0" dirty="0">
                <a:ea typeface="Calibri" panose="020F0502020204030204" pitchFamily="34" charset="0"/>
              </a:rPr>
              <a:t>), </a:t>
            </a:r>
            <a:r>
              <a:rPr lang="en-GB" kern="0" dirty="0" err="1">
                <a:ea typeface="Calibri" panose="020F0502020204030204" pitchFamily="34" charset="0"/>
              </a:rPr>
              <a:t>palmina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sačma</a:t>
            </a:r>
            <a:r>
              <a:rPr lang="en-GB" kern="0" dirty="0">
                <a:ea typeface="Calibri" panose="020F0502020204030204" pitchFamily="34" charset="0"/>
              </a:rPr>
              <a:t>, </a:t>
            </a:r>
            <a:r>
              <a:rPr lang="en-GB" kern="0" dirty="0" err="1">
                <a:ea typeface="Calibri" panose="020F0502020204030204" pitchFamily="34" charset="0"/>
              </a:rPr>
              <a:t>seme</a:t>
            </a:r>
            <a:r>
              <a:rPr lang="en-GB" kern="0" dirty="0">
                <a:ea typeface="Calibri" panose="020F0502020204030204" pitchFamily="34" charset="0"/>
              </a:rPr>
              <a:t> od </a:t>
            </a:r>
            <a:r>
              <a:rPr lang="en-GB" kern="0" dirty="0" err="1">
                <a:ea typeface="Calibri" panose="020F0502020204030204" pitchFamily="34" charset="0"/>
              </a:rPr>
              <a:t>semena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duvana</a:t>
            </a:r>
            <a:r>
              <a:rPr lang="en-GB" kern="0" dirty="0">
                <a:ea typeface="Calibri" panose="020F0502020204030204" pitchFamily="34" charset="0"/>
              </a:rPr>
              <a:t>, </a:t>
            </a:r>
            <a:r>
              <a:rPr lang="en-GB" kern="0" dirty="0" err="1">
                <a:ea typeface="Calibri" panose="020F0502020204030204" pitchFamily="34" charset="0"/>
              </a:rPr>
              <a:t>šafranova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sačma</a:t>
            </a:r>
            <a:r>
              <a:rPr lang="en-GB" kern="0" dirty="0">
                <a:ea typeface="Calibri" panose="020F0502020204030204" pitchFamily="34" charset="0"/>
              </a:rPr>
              <a:t>, </a:t>
            </a:r>
            <a:r>
              <a:rPr lang="en-GB" kern="0" dirty="0" err="1">
                <a:ea typeface="Calibri" panose="020F0502020204030204" pitchFamily="34" charset="0"/>
              </a:rPr>
              <a:t>konopljina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sama</a:t>
            </a:r>
            <a:r>
              <a:rPr lang="en-GB" kern="0" dirty="0">
                <a:ea typeface="Calibri" panose="020F0502020204030204" pitchFamily="34" charset="0"/>
              </a:rPr>
              <a:t>, </a:t>
            </a:r>
            <a:r>
              <a:rPr lang="en-GB" kern="0" dirty="0" err="1">
                <a:ea typeface="Calibri" panose="020F0502020204030204" pitchFamily="34" charset="0"/>
              </a:rPr>
              <a:t>ricinusova</a:t>
            </a:r>
            <a:r>
              <a:rPr lang="en-GB" kern="0" dirty="0">
                <a:ea typeface="Calibri" panose="020F0502020204030204" pitchFamily="34" charset="0"/>
              </a:rPr>
              <a:t> </a:t>
            </a:r>
            <a:r>
              <a:rPr lang="en-GB" kern="0" dirty="0" err="1">
                <a:ea typeface="Calibri" panose="020F0502020204030204" pitchFamily="34" charset="0"/>
              </a:rPr>
              <a:t>sama</a:t>
            </a:r>
            <a:r>
              <a:rPr lang="en-GB" kern="0" dirty="0">
                <a:ea typeface="Calibri" panose="020F0502020204030204" pitchFamily="34" charset="0"/>
              </a:rPr>
              <a:t>, guar.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34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7DDD56-45E5-40B7-B0CE-27B1051AE055}"/>
              </a:ext>
            </a:extLst>
          </p:cNvPr>
          <p:cNvSpPr/>
          <p:nvPr/>
        </p:nvSpPr>
        <p:spPr>
          <a:xfrm>
            <a:off x="2486706" y="158001"/>
            <a:ext cx="703731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šećera</a:t>
            </a:r>
            <a:endParaRPr lang="en-US" sz="36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060EF7-2DC3-4DE8-84A5-5391202D54ED}"/>
              </a:ext>
            </a:extLst>
          </p:cNvPr>
          <p:cNvSpPr/>
          <p:nvPr/>
        </p:nvSpPr>
        <p:spPr>
          <a:xfrm>
            <a:off x="466344" y="2134319"/>
            <a:ext cx="11448287" cy="2324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400" b="1" dirty="0" err="1">
                <a:ea typeface="Calibri" panose="020F0502020204030204" pitchFamily="34" charset="0"/>
              </a:rPr>
              <a:t>Sveži</a:t>
            </a:r>
            <a:r>
              <a:rPr lang="en-GB" sz="2400" b="1" dirty="0">
                <a:ea typeface="Calibri" panose="020F0502020204030204" pitchFamily="34" charset="0"/>
              </a:rPr>
              <a:t> </a:t>
            </a:r>
            <a:r>
              <a:rPr lang="en-GB" sz="2400" b="1" dirty="0" err="1">
                <a:ea typeface="Calibri" panose="020F0502020204030204" pitchFamily="34" charset="0"/>
              </a:rPr>
              <a:t>repini</a:t>
            </a:r>
            <a:r>
              <a:rPr lang="en-GB" sz="2400" b="1" dirty="0">
                <a:ea typeface="Calibri" panose="020F0502020204030204" pitchFamily="34" charset="0"/>
              </a:rPr>
              <a:t> </a:t>
            </a:r>
            <a:r>
              <a:rPr lang="en-GB" sz="2400" b="1" dirty="0" err="1">
                <a:ea typeface="Calibri" panose="020F0502020204030204" pitchFamily="34" charset="0"/>
              </a:rPr>
              <a:t>rezanci</a:t>
            </a:r>
            <a:r>
              <a:rPr lang="en-GB" sz="2400" dirty="0">
                <a:ea typeface="Calibri" panose="020F0502020204030204" pitchFamily="34" charset="0"/>
              </a:rPr>
              <a:t> - </a:t>
            </a:r>
            <a:r>
              <a:rPr lang="en-GB" sz="2400" dirty="0" err="1">
                <a:ea typeface="Calibri" panose="020F0502020204030204" pitchFamily="34" charset="0"/>
              </a:rPr>
              <a:t>vodenasto</a:t>
            </a:r>
            <a:r>
              <a:rPr lang="en-GB" sz="2400" dirty="0">
                <a:ea typeface="Calibri" panose="020F0502020204030204" pitchFamily="34" charset="0"/>
              </a:rPr>
              <a:t> </a:t>
            </a:r>
            <a:r>
              <a:rPr lang="en-GB" sz="2400" dirty="0" err="1">
                <a:ea typeface="Calibri" panose="020F0502020204030204" pitchFamily="34" charset="0"/>
              </a:rPr>
              <a:t>hranivo</a:t>
            </a:r>
            <a:r>
              <a:rPr lang="en-GB" sz="2400" dirty="0">
                <a:ea typeface="Calibri" panose="020F0502020204030204" pitchFamily="34" charset="0"/>
              </a:rPr>
              <a:t>, </a:t>
            </a:r>
            <a:r>
              <a:rPr lang="en-GB" sz="2400" dirty="0" err="1">
                <a:ea typeface="Calibri" panose="020F0502020204030204" pitchFamily="34" charset="0"/>
              </a:rPr>
              <a:t>uglieno</a:t>
            </a:r>
            <a:r>
              <a:rPr lang="sr-Latn-RS" sz="2400" dirty="0">
                <a:ea typeface="Calibri" panose="020F0502020204030204" pitchFamily="34" charset="0"/>
              </a:rPr>
              <a:t>hidratno hranivo</a:t>
            </a:r>
            <a:r>
              <a:rPr lang="en-GB" sz="2400" dirty="0">
                <a:ea typeface="Calibri" panose="020F0502020204030204" pitchFamily="34" charset="0"/>
              </a:rPr>
              <a:t>. </a:t>
            </a:r>
            <a:r>
              <a:rPr lang="en-GB" sz="2400" dirty="0" err="1">
                <a:ea typeface="Calibri" panose="020F0502020204030204" pitchFamily="34" charset="0"/>
              </a:rPr>
              <a:t>Presovani</a:t>
            </a:r>
            <a:r>
              <a:rPr lang="en-GB" sz="2400" dirty="0">
                <a:ea typeface="Calibri" panose="020F0502020204030204" pitchFamily="34" charset="0"/>
              </a:rPr>
              <a:t>, </a:t>
            </a:r>
            <a:r>
              <a:rPr lang="en-GB" sz="2400" dirty="0" err="1">
                <a:ea typeface="Calibri" panose="020F0502020204030204" pitchFamily="34" charset="0"/>
              </a:rPr>
              <a:t>silirani</a:t>
            </a:r>
            <a:r>
              <a:rPr lang="en-GB" sz="2400" dirty="0">
                <a:ea typeface="Calibri" panose="020F0502020204030204" pitchFamily="34" charset="0"/>
              </a:rPr>
              <a:t>.</a:t>
            </a:r>
            <a:endParaRPr lang="en-US" sz="2400" dirty="0"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400" b="1" dirty="0" err="1">
                <a:ea typeface="Calibri" panose="020F0502020204030204" pitchFamily="34" charset="0"/>
              </a:rPr>
              <a:t>Suvi</a:t>
            </a:r>
            <a:r>
              <a:rPr lang="en-GB" sz="2400" b="1" dirty="0">
                <a:ea typeface="Calibri" panose="020F0502020204030204" pitchFamily="34" charset="0"/>
              </a:rPr>
              <a:t> </a:t>
            </a:r>
            <a:r>
              <a:rPr lang="en-GB" sz="2400" b="1" dirty="0" err="1">
                <a:ea typeface="Calibri" panose="020F0502020204030204" pitchFamily="34" charset="0"/>
              </a:rPr>
              <a:t>repini</a:t>
            </a:r>
            <a:r>
              <a:rPr lang="en-GB" sz="2400" b="1" dirty="0">
                <a:ea typeface="Calibri" panose="020F0502020204030204" pitchFamily="34" charset="0"/>
              </a:rPr>
              <a:t> </a:t>
            </a:r>
            <a:r>
              <a:rPr lang="en-GB" sz="2400" b="1" dirty="0" err="1">
                <a:ea typeface="Calibri" panose="020F0502020204030204" pitchFamily="34" charset="0"/>
              </a:rPr>
              <a:t>rezanci</a:t>
            </a:r>
            <a:r>
              <a:rPr lang="en-GB" sz="2400" dirty="0">
                <a:ea typeface="Calibri" panose="020F0502020204030204" pitchFamily="34" charset="0"/>
              </a:rPr>
              <a:t> - </a:t>
            </a:r>
            <a:r>
              <a:rPr lang="en-GB" sz="2400" dirty="0" err="1">
                <a:ea typeface="Calibri" panose="020F0502020204030204" pitchFamily="34" charset="0"/>
              </a:rPr>
              <a:t>melasirani</a:t>
            </a:r>
            <a:r>
              <a:rPr lang="en-GB" sz="2400" dirty="0">
                <a:ea typeface="Calibri" panose="020F0502020204030204" pitchFamily="34" charset="0"/>
              </a:rPr>
              <a:t>, </a:t>
            </a:r>
            <a:r>
              <a:rPr lang="en-GB" sz="2400" dirty="0" err="1">
                <a:ea typeface="Calibri" panose="020F0502020204030204" pitchFamily="34" charset="0"/>
              </a:rPr>
              <a:t>amonizirani</a:t>
            </a:r>
            <a:r>
              <a:rPr lang="en-GB" sz="2400" dirty="0">
                <a:ea typeface="Calibri" panose="020F0502020204030204" pitchFamily="34" charset="0"/>
              </a:rPr>
              <a:t>. </a:t>
            </a:r>
            <a:r>
              <a:rPr lang="en-GB" sz="2400" dirty="0" err="1">
                <a:ea typeface="Calibri" panose="020F0502020204030204" pitchFamily="34" charset="0"/>
              </a:rPr>
              <a:t>Ugljenohidratno</a:t>
            </a:r>
            <a:r>
              <a:rPr lang="en-GB" sz="2400" dirty="0">
                <a:ea typeface="Calibri" panose="020F0502020204030204" pitchFamily="34" charset="0"/>
              </a:rPr>
              <a:t> </a:t>
            </a:r>
            <a:r>
              <a:rPr lang="en-GB" sz="2400" dirty="0" err="1">
                <a:ea typeface="Calibri" panose="020F0502020204030204" pitchFamily="34" charset="0"/>
              </a:rPr>
              <a:t>hranivo</a:t>
            </a:r>
            <a:r>
              <a:rPr lang="en-GB" sz="2400" dirty="0">
                <a:ea typeface="Calibri" panose="020F0502020204030204" pitchFamily="34" charset="0"/>
              </a:rPr>
              <a:t>. 50-59% BEM, </a:t>
            </a:r>
            <a:endParaRPr lang="sr-Latn-RS" sz="2400" dirty="0"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a typeface="Calibri" panose="020F0502020204030204" pitchFamily="34" charset="0"/>
              </a:rPr>
              <a:t>18 - 21 % </a:t>
            </a:r>
            <a:r>
              <a:rPr lang="en-GB" sz="2400" dirty="0" err="1">
                <a:ea typeface="Calibri" panose="020F0502020204030204" pitchFamily="34" charset="0"/>
              </a:rPr>
              <a:t>celuloze</a:t>
            </a:r>
            <a:r>
              <a:rPr lang="en-GB" sz="2400" dirty="0">
                <a:ea typeface="Calibri" panose="020F0502020204030204" pitchFamily="34" charset="0"/>
              </a:rPr>
              <a:t>. </a:t>
            </a:r>
            <a:r>
              <a:rPr lang="en-GB" sz="2400" dirty="0" err="1">
                <a:ea typeface="Calibri" panose="020F0502020204030204" pitchFamily="34" charset="0"/>
              </a:rPr>
              <a:t>Pektinske</a:t>
            </a:r>
            <a:r>
              <a:rPr lang="en-GB" sz="2400" dirty="0">
                <a:ea typeface="Calibri" panose="020F0502020204030204" pitchFamily="34" charset="0"/>
              </a:rPr>
              <a:t> </a:t>
            </a:r>
            <a:r>
              <a:rPr lang="en-GB" sz="2400" dirty="0" err="1">
                <a:ea typeface="Calibri" panose="020F0502020204030204" pitchFamily="34" charset="0"/>
              </a:rPr>
              <a:t>materije</a:t>
            </a:r>
            <a:r>
              <a:rPr lang="en-GB" sz="2400" dirty="0">
                <a:ea typeface="Calibri" panose="020F0502020204030204" pitchFamily="34" charset="0"/>
              </a:rPr>
              <a:t> - </a:t>
            </a:r>
            <a:r>
              <a:rPr lang="en-GB" sz="2400" dirty="0" err="1">
                <a:ea typeface="Calibri" panose="020F0502020204030204" pitchFamily="34" charset="0"/>
              </a:rPr>
              <a:t>kvase</a:t>
            </a:r>
            <a:r>
              <a:rPr lang="en-GB" sz="2400" dirty="0">
                <a:ea typeface="Calibri" panose="020F0502020204030204" pitchFamily="34" charset="0"/>
              </a:rPr>
              <a:t> se pre </a:t>
            </a:r>
            <a:r>
              <a:rPr lang="en-GB" sz="2400" dirty="0" err="1">
                <a:ea typeface="Calibri" panose="020F0502020204030204" pitchFamily="34" charset="0"/>
              </a:rPr>
              <a:t>davanja</a:t>
            </a:r>
            <a:r>
              <a:rPr lang="en-GB" sz="2400" dirty="0">
                <a:ea typeface="Calibri" panose="020F0502020204030204" pitchFamily="34" charset="0"/>
              </a:rPr>
              <a:t>, 4:1.</a:t>
            </a:r>
            <a:endParaRPr lang="en-US" sz="2400" dirty="0">
              <a:ea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kern="0" dirty="0" err="1">
                <a:ea typeface="Calibri" panose="020F0502020204030204" pitchFamily="34" charset="0"/>
              </a:rPr>
              <a:t>Melasa</a:t>
            </a:r>
            <a:r>
              <a:rPr lang="en-GB" sz="2400" kern="0" dirty="0">
                <a:ea typeface="Calibri" panose="020F0502020204030204" pitchFamily="34" charset="0"/>
              </a:rPr>
              <a:t> - 80% SM, 45 - 50 % </a:t>
            </a:r>
            <a:r>
              <a:rPr lang="en-GB" sz="2400" kern="0" dirty="0" err="1">
                <a:ea typeface="Calibri" panose="020F0502020204030204" pitchFamily="34" charset="0"/>
              </a:rPr>
              <a:t>saharoze</a:t>
            </a:r>
            <a:r>
              <a:rPr lang="en-GB" sz="2400" kern="0" dirty="0">
                <a:ea typeface="Calibri" panose="020F0502020204030204" pitchFamily="34" charset="0"/>
              </a:rPr>
              <a:t>. </a:t>
            </a:r>
            <a:r>
              <a:rPr lang="en-GB" sz="2400" kern="0" dirty="0" err="1">
                <a:ea typeface="Calibri" panose="020F0502020204030204" pitchFamily="34" charset="0"/>
              </a:rPr>
              <a:t>Izvor</a:t>
            </a:r>
            <a:r>
              <a:rPr lang="en-GB" sz="2400" kern="0" dirty="0">
                <a:ea typeface="Calibri" panose="020F0502020204030204" pitchFamily="34" charset="0"/>
              </a:rPr>
              <a:t> </a:t>
            </a:r>
            <a:r>
              <a:rPr lang="en-GB" sz="2400" kern="0" dirty="0" err="1">
                <a:ea typeface="Calibri" panose="020F0502020204030204" pitchFamily="34" charset="0"/>
              </a:rPr>
              <a:t>energije</a:t>
            </a:r>
            <a:r>
              <a:rPr lang="en-GB" sz="2400" kern="0" dirty="0">
                <a:ea typeface="Calibri" panose="020F0502020204030204" pitchFamily="34" charset="0"/>
              </a:rPr>
              <a:t>. </a:t>
            </a:r>
            <a:r>
              <a:rPr lang="en-GB" sz="2400" kern="0" dirty="0" err="1">
                <a:ea typeface="Calibri" panose="020F0502020204030204" pitchFamily="34" charset="0"/>
              </a:rPr>
              <a:t>Korigens</a:t>
            </a:r>
            <a:r>
              <a:rPr lang="en-GB" sz="2400" kern="0" dirty="0">
                <a:ea typeface="Calibri" panose="020F0502020204030204" pitchFamily="34" charset="0"/>
              </a:rPr>
              <a:t> </a:t>
            </a:r>
            <a:r>
              <a:rPr lang="en-GB" sz="2400" kern="0" dirty="0" err="1">
                <a:ea typeface="Calibri" panose="020F0502020204030204" pitchFamily="34" charset="0"/>
              </a:rPr>
              <a:t>ukusa</a:t>
            </a:r>
            <a:r>
              <a:rPr lang="en-GB" sz="2400" kern="0" dirty="0">
                <a:ea typeface="Calibri" panose="020F0502020204030204" pitchFamily="34" charset="0"/>
              </a:rPr>
              <a:t>, </a:t>
            </a:r>
            <a:r>
              <a:rPr lang="en-GB" sz="2400" kern="0" dirty="0" err="1">
                <a:ea typeface="Calibri" panose="020F0502020204030204" pitchFamily="34" charset="0"/>
              </a:rPr>
              <a:t>vezivo</a:t>
            </a:r>
            <a:r>
              <a:rPr lang="en-GB" sz="2400" kern="0" dirty="0">
                <a:ea typeface="Calibri" panose="020F0502020204030204" pitchFamily="34" charset="0"/>
              </a:rPr>
              <a:t>, </a:t>
            </a:r>
            <a:r>
              <a:rPr lang="en-GB" sz="2400" kern="0" dirty="0" err="1">
                <a:ea typeface="Calibri" panose="020F0502020204030204" pitchFamily="34" charset="0"/>
              </a:rPr>
              <a:t>dodatak</a:t>
            </a:r>
            <a:r>
              <a:rPr lang="en-GB" sz="2400" kern="0" dirty="0">
                <a:ea typeface="Calibri" panose="020F0502020204030204" pitchFamily="34" charset="0"/>
              </a:rPr>
              <a:t> za </a:t>
            </a:r>
            <a:r>
              <a:rPr lang="en-GB" sz="2400" kern="0" dirty="0" err="1">
                <a:ea typeface="Calibri" panose="020F0502020204030204" pitchFamily="34" charset="0"/>
              </a:rPr>
              <a:t>siliranje</a:t>
            </a:r>
            <a:r>
              <a:rPr lang="en-GB" sz="2400" kern="0" dirty="0">
                <a:ea typeface="Calibri" panose="020F0502020204030204" pitchFamily="34" charset="0"/>
              </a:rPr>
              <a:t>. Blag </a:t>
            </a:r>
            <a:r>
              <a:rPr lang="en-GB" sz="2400" kern="0" dirty="0" err="1">
                <a:ea typeface="Calibri" panose="020F0502020204030204" pitchFamily="34" charset="0"/>
              </a:rPr>
              <a:t>laksans</a:t>
            </a:r>
            <a:r>
              <a:rPr lang="en-GB" sz="2400" kern="0" dirty="0">
                <a:ea typeface="Calibri" panose="020F0502020204030204" pitchFamily="34" charset="0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1091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2A5C8A-451D-4704-AAA1-700ECAFBBB54}"/>
              </a:ext>
            </a:extLst>
          </p:cNvPr>
          <p:cNvSpPr/>
          <p:nvPr/>
        </p:nvSpPr>
        <p:spPr>
          <a:xfrm>
            <a:off x="2216583" y="397191"/>
            <a:ext cx="744954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alkohola</a:t>
            </a:r>
            <a:endParaRPr lang="en-US" sz="36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59A779-D686-4CA1-80D0-A887D0B0BAD8}"/>
              </a:ext>
            </a:extLst>
          </p:cNvPr>
          <p:cNvSpPr/>
          <p:nvPr/>
        </p:nvSpPr>
        <p:spPr>
          <a:xfrm>
            <a:off x="1839468" y="2335294"/>
            <a:ext cx="9006840" cy="2484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3200" b="1" dirty="0" err="1">
                <a:ea typeface="Calibri" panose="020F0502020204030204" pitchFamily="34" charset="0"/>
              </a:rPr>
              <a:t>Džibra</a:t>
            </a:r>
            <a:r>
              <a:rPr lang="en-GB" sz="3200" dirty="0">
                <a:ea typeface="Calibri" panose="020F0502020204030204" pitchFamily="34" charset="0"/>
              </a:rPr>
              <a:t> </a:t>
            </a:r>
            <a:r>
              <a:rPr lang="en-GB" sz="3200" dirty="0" err="1">
                <a:ea typeface="Calibri" panose="020F0502020204030204" pitchFamily="34" charset="0"/>
              </a:rPr>
              <a:t>sveža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suva</a:t>
            </a:r>
            <a:r>
              <a:rPr lang="en-GB" sz="3200" dirty="0">
                <a:ea typeface="Calibri" panose="020F0502020204030204" pitchFamily="34" charset="0"/>
              </a:rPr>
              <a:t>.</a:t>
            </a:r>
            <a:endParaRPr lang="en-US" sz="3200" dirty="0"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3200" dirty="0" err="1">
                <a:ea typeface="Calibri" panose="020F0502020204030204" pitchFamily="34" charset="0"/>
              </a:rPr>
              <a:t>Kukuruzna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krompirova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repina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melasina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voćne</a:t>
            </a:r>
            <a:endParaRPr lang="en-US" sz="3200" dirty="0"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3200" b="1" dirty="0" err="1">
                <a:ea typeface="Calibri" panose="020F0502020204030204" pitchFamily="34" charset="0"/>
              </a:rPr>
              <a:t>Komina</a:t>
            </a:r>
            <a:r>
              <a:rPr lang="en-GB" sz="3200" b="1" dirty="0">
                <a:ea typeface="Calibri" panose="020F0502020204030204" pitchFamily="34" charset="0"/>
              </a:rPr>
              <a:t> </a:t>
            </a:r>
            <a:r>
              <a:rPr lang="en-GB" sz="3200" dirty="0" err="1">
                <a:ea typeface="Calibri" panose="020F0502020204030204" pitchFamily="34" charset="0"/>
              </a:rPr>
              <a:t>sveža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suva</a:t>
            </a:r>
            <a:r>
              <a:rPr lang="en-GB" sz="3200" dirty="0">
                <a:ea typeface="Calibri" panose="020F0502020204030204" pitchFamily="34" charset="0"/>
              </a:rPr>
              <a:t> </a:t>
            </a:r>
            <a:endParaRPr lang="en-US" sz="3200" dirty="0"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r-Latn-RS" sz="3200" dirty="0">
                <a:ea typeface="Calibri" panose="020F0502020204030204" pitchFamily="34" charset="0"/>
              </a:rPr>
              <a:t>G</a:t>
            </a:r>
            <a:r>
              <a:rPr lang="en-GB" sz="3200" dirty="0" err="1">
                <a:ea typeface="Calibri" panose="020F0502020204030204" pitchFamily="34" charset="0"/>
              </a:rPr>
              <a:t>rožđana</a:t>
            </a:r>
            <a:r>
              <a:rPr lang="en-GB" sz="3200" dirty="0">
                <a:ea typeface="Calibri" panose="020F0502020204030204" pitchFamily="34" charset="0"/>
              </a:rPr>
              <a:t>, </a:t>
            </a:r>
            <a:r>
              <a:rPr lang="en-GB" sz="3200" dirty="0" err="1">
                <a:ea typeface="Calibri" panose="020F0502020204030204" pitchFamily="34" charset="0"/>
              </a:rPr>
              <a:t>voćna</a:t>
            </a:r>
            <a:endParaRPr lang="en-US" sz="32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2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3C403F-16C8-4B0F-92C9-90855C1EA198}"/>
              </a:ext>
            </a:extLst>
          </p:cNvPr>
          <p:cNvSpPr/>
          <p:nvPr/>
        </p:nvSpPr>
        <p:spPr>
          <a:xfrm>
            <a:off x="1409700" y="2302416"/>
            <a:ext cx="9983724" cy="2121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Pivski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kom</a:t>
            </a:r>
            <a:r>
              <a:rPr lang="en-GB" sz="2800" b="1" dirty="0">
                <a:ea typeface="Calibri" panose="020F0502020204030204" pitchFamily="34" charset="0"/>
              </a:rPr>
              <a:t> (</a:t>
            </a:r>
            <a:r>
              <a:rPr lang="en-GB" sz="2800" b="1" dirty="0" err="1">
                <a:ea typeface="Calibri" panose="020F0502020204030204" pitchFamily="34" charset="0"/>
              </a:rPr>
              <a:t>treber</a:t>
            </a:r>
            <a:r>
              <a:rPr lang="en-GB" sz="2800" b="1" dirty="0">
                <a:ea typeface="Calibri" panose="020F0502020204030204" pitchFamily="34" charset="0"/>
              </a:rPr>
              <a:t>, trop)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sveži</a:t>
            </a:r>
            <a:r>
              <a:rPr lang="en-GB" sz="2800" dirty="0">
                <a:ea typeface="Calibri" panose="020F0502020204030204" pitchFamily="34" charset="0"/>
              </a:rPr>
              <a:t>, </a:t>
            </a:r>
            <a:r>
              <a:rPr lang="en-GB" sz="2800" dirty="0" err="1">
                <a:ea typeface="Calibri" panose="020F0502020204030204" pitchFamily="34" charset="0"/>
              </a:rPr>
              <a:t>suvi</a:t>
            </a:r>
            <a:r>
              <a:rPr lang="en-GB" sz="2800" dirty="0">
                <a:ea typeface="Calibri" panose="020F0502020204030204" pitchFamily="34" charset="0"/>
              </a:rPr>
              <a:t>. </a:t>
            </a:r>
            <a:r>
              <a:rPr lang="en-GB" sz="2800" dirty="0" err="1">
                <a:ea typeface="Calibri" panose="020F0502020204030204" pitchFamily="34" charset="0"/>
              </a:rPr>
              <a:t>Povećava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mlečnost</a:t>
            </a:r>
            <a:r>
              <a:rPr lang="en-GB" sz="2800" dirty="0">
                <a:ea typeface="Calibri" panose="020F0502020204030204" pitchFamily="34" charset="0"/>
              </a:rPr>
              <a:t>.</a:t>
            </a:r>
            <a:endParaRPr lang="en-US" sz="2800" dirty="0"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Ječmene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sladne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klice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dirty="0">
                <a:ea typeface="Calibri" panose="020F0502020204030204" pitchFamily="34" charset="0"/>
              </a:rPr>
              <a:t>- 22 - 25% </a:t>
            </a:r>
            <a:r>
              <a:rPr lang="en-GB" sz="2800" dirty="0" err="1">
                <a:ea typeface="Calibri" panose="020F0502020204030204" pitchFamily="34" charset="0"/>
              </a:rPr>
              <a:t>proteina</a:t>
            </a:r>
            <a:r>
              <a:rPr lang="en-GB" sz="2800" dirty="0">
                <a:ea typeface="Calibri" panose="020F0502020204030204" pitchFamily="34" charset="0"/>
              </a:rPr>
              <a:t>. </a:t>
            </a:r>
            <a:r>
              <a:rPr lang="en-GB" sz="2800" dirty="0" err="1">
                <a:ea typeface="Calibri" panose="020F0502020204030204" pitchFamily="34" charset="0"/>
              </a:rPr>
              <a:t>Amidi</a:t>
            </a:r>
            <a:r>
              <a:rPr lang="en-GB" sz="2800" dirty="0">
                <a:ea typeface="Calibri" panose="020F0502020204030204" pitchFamily="34" charset="0"/>
              </a:rPr>
              <a:t>. </a:t>
            </a:r>
            <a:r>
              <a:rPr lang="en-GB" sz="2800" dirty="0" err="1">
                <a:ea typeface="Calibri" panose="020F0502020204030204" pitchFamily="34" charset="0"/>
              </a:rPr>
              <a:t>Nagorak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ukus</a:t>
            </a:r>
            <a:r>
              <a:rPr lang="en-GB" sz="2800" dirty="0">
                <a:ea typeface="Calibri" panose="020F0502020204030204" pitchFamily="34" charset="0"/>
              </a:rPr>
              <a:t>.</a:t>
            </a:r>
            <a:endParaRPr lang="en-US" sz="2800" dirty="0"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Pivski</a:t>
            </a:r>
            <a:r>
              <a:rPr lang="en-GB" sz="2800" b="1" dirty="0">
                <a:ea typeface="Calibri" panose="020F0502020204030204" pitchFamily="34" charset="0"/>
              </a:rPr>
              <a:t> </a:t>
            </a:r>
            <a:r>
              <a:rPr lang="en-GB" sz="2800" b="1" dirty="0" err="1">
                <a:ea typeface="Calibri" panose="020F0502020204030204" pitchFamily="34" charset="0"/>
              </a:rPr>
              <a:t>kvasac</a:t>
            </a:r>
            <a:r>
              <a:rPr lang="en-GB" sz="2800" dirty="0">
                <a:ea typeface="Calibri" panose="020F0502020204030204" pitchFamily="34" charset="0"/>
              </a:rPr>
              <a:t> - </a:t>
            </a:r>
            <a:r>
              <a:rPr lang="en-GB" sz="2800" dirty="0" err="1">
                <a:ea typeface="Calibri" panose="020F0502020204030204" pitchFamily="34" charset="0"/>
              </a:rPr>
              <a:t>sveži</a:t>
            </a:r>
            <a:r>
              <a:rPr lang="en-GB" sz="2800" dirty="0">
                <a:ea typeface="Calibri" panose="020F0502020204030204" pitchFamily="34" charset="0"/>
              </a:rPr>
              <a:t>, </a:t>
            </a:r>
            <a:r>
              <a:rPr lang="en-GB" sz="2800" dirty="0" err="1">
                <a:ea typeface="Calibri" panose="020F0502020204030204" pitchFamily="34" charset="0"/>
              </a:rPr>
              <a:t>suvi</a:t>
            </a:r>
            <a:r>
              <a:rPr lang="en-GB" sz="2800" dirty="0">
                <a:ea typeface="Calibri" panose="020F0502020204030204" pitchFamily="34" charset="0"/>
              </a:rPr>
              <a:t>, </a:t>
            </a:r>
            <a:r>
              <a:rPr lang="en-GB" sz="2800" dirty="0" err="1">
                <a:ea typeface="Calibri" panose="020F0502020204030204" pitchFamily="34" charset="0"/>
              </a:rPr>
              <a:t>ekstrahovani</a:t>
            </a:r>
            <a:r>
              <a:rPr lang="en-GB" sz="2800" dirty="0">
                <a:ea typeface="Calibri" panose="020F0502020204030204" pitchFamily="34" charset="0"/>
              </a:rPr>
              <a:t>, 40 - 50% </a:t>
            </a:r>
            <a:r>
              <a:rPr lang="en-GB" sz="2800" dirty="0" err="1">
                <a:ea typeface="Calibri" panose="020F0502020204030204" pitchFamily="34" charset="0"/>
              </a:rPr>
              <a:t>proteina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visoke</a:t>
            </a:r>
            <a:r>
              <a:rPr lang="en-GB" sz="2800" dirty="0">
                <a:ea typeface="Calibri" panose="020F0502020204030204" pitchFamily="34" charset="0"/>
              </a:rPr>
              <a:t> BV, </a:t>
            </a:r>
            <a:r>
              <a:rPr lang="en-GB" sz="2800" dirty="0" err="1">
                <a:ea typeface="Calibri" panose="020F0502020204030204" pitchFamily="34" charset="0"/>
              </a:rPr>
              <a:t>najbolji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izvor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vitamina</a:t>
            </a:r>
            <a:r>
              <a:rPr lang="en-GB" sz="2800" dirty="0">
                <a:ea typeface="Calibri" panose="020F0502020204030204" pitchFamily="34" charset="0"/>
              </a:rPr>
              <a:t> B.</a:t>
            </a:r>
            <a:endParaRPr lang="en-US" sz="2800" dirty="0">
              <a:ea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406A9C-8FC2-422C-8C4E-02E6A3BD2C01}"/>
              </a:ext>
            </a:extLst>
          </p:cNvPr>
          <p:cNvSpPr/>
          <p:nvPr/>
        </p:nvSpPr>
        <p:spPr>
          <a:xfrm>
            <a:off x="2662238" y="370226"/>
            <a:ext cx="661431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piva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470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58CE959-810A-46FF-BA87-F212E4430986}"/>
              </a:ext>
            </a:extLst>
          </p:cNvPr>
          <p:cNvSpPr/>
          <p:nvPr/>
        </p:nvSpPr>
        <p:spPr>
          <a:xfrm>
            <a:off x="2545444" y="257818"/>
            <a:ext cx="710111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err="1"/>
              <a:t>Sporedni</a:t>
            </a:r>
            <a:r>
              <a:rPr lang="en-US" sz="3600" b="1" dirty="0"/>
              <a:t> </a:t>
            </a:r>
            <a:r>
              <a:rPr lang="en-US" sz="3600" b="1" dirty="0" err="1"/>
              <a:t>proizvodi</a:t>
            </a:r>
            <a:r>
              <a:rPr lang="en-US" sz="3600" b="1" dirty="0"/>
              <a:t> </a:t>
            </a:r>
            <a:r>
              <a:rPr lang="en-US" sz="3600" b="1" dirty="0" err="1"/>
              <a:t>industrije</a:t>
            </a:r>
            <a:r>
              <a:rPr lang="en-US" sz="3600" b="1" dirty="0"/>
              <a:t> </a:t>
            </a:r>
            <a:r>
              <a:rPr lang="en-US" sz="3600" b="1" dirty="0" err="1"/>
              <a:t>skroba</a:t>
            </a:r>
            <a:endParaRPr lang="en-US" sz="36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26F6C4-2DB1-446B-858B-81B222834130}"/>
              </a:ext>
            </a:extLst>
          </p:cNvPr>
          <p:cNvSpPr/>
          <p:nvPr/>
        </p:nvSpPr>
        <p:spPr>
          <a:xfrm>
            <a:off x="704088" y="2086613"/>
            <a:ext cx="11000232" cy="2684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 err="1">
                <a:ea typeface="Calibri" panose="020F0502020204030204" pitchFamily="34" charset="0"/>
              </a:rPr>
              <a:t>Droždina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sveža</a:t>
            </a:r>
            <a:r>
              <a:rPr lang="en-GB" sz="2800" dirty="0">
                <a:ea typeface="Calibri" panose="020F0502020204030204" pitchFamily="34" charset="0"/>
              </a:rPr>
              <a:t>, </a:t>
            </a:r>
            <a:r>
              <a:rPr lang="en-GB" sz="2800" dirty="0" err="1">
                <a:ea typeface="Calibri" panose="020F0502020204030204" pitchFamily="34" charset="0"/>
              </a:rPr>
              <a:t>suva</a:t>
            </a:r>
            <a:endParaRPr lang="en-US" sz="2800" dirty="0">
              <a:ea typeface="Calibri" panose="020F0502020204030204" pitchFamily="34" charset="0"/>
            </a:endParaRP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en-GB" sz="2800" dirty="0" err="1">
                <a:ea typeface="Calibri" panose="020F0502020204030204" pitchFamily="34" charset="0"/>
              </a:rPr>
              <a:t>kukuruzna</a:t>
            </a:r>
            <a:r>
              <a:rPr lang="en-GB" sz="2800" dirty="0">
                <a:ea typeface="Calibri" panose="020F0502020204030204" pitchFamily="34" charset="0"/>
              </a:rPr>
              <a:t>, </a:t>
            </a:r>
            <a:r>
              <a:rPr lang="en-GB" sz="2800" dirty="0" err="1">
                <a:ea typeface="Calibri" panose="020F0502020204030204" pitchFamily="34" charset="0"/>
              </a:rPr>
              <a:t>krompirova</a:t>
            </a:r>
            <a:endParaRPr lang="en-US" sz="2800" dirty="0">
              <a:ea typeface="Calibri" panose="020F0502020204030204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800" b="1" dirty="0">
                <a:ea typeface="Calibri" panose="020F0502020204030204" pitchFamily="34" charset="0"/>
              </a:rPr>
              <a:t>Gluten</a:t>
            </a:r>
            <a:r>
              <a:rPr lang="en-GB" sz="2800" dirty="0">
                <a:ea typeface="Calibri" panose="020F0502020204030204" pitchFamily="34" charset="0"/>
              </a:rPr>
              <a:t> - </a:t>
            </a:r>
            <a:r>
              <a:rPr lang="en-GB" sz="2800" dirty="0" err="1">
                <a:ea typeface="Calibri" panose="020F0502020204030204" pitchFamily="34" charset="0"/>
              </a:rPr>
              <a:t>Proteinsko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i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energetsko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hranivo</a:t>
            </a:r>
            <a:r>
              <a:rPr lang="en-GB" sz="2800" dirty="0">
                <a:ea typeface="Calibri" panose="020F0502020204030204" pitchFamily="34" charset="0"/>
              </a:rPr>
              <a:t>. Deo </a:t>
            </a:r>
            <a:r>
              <a:rPr lang="en-GB" sz="2800" dirty="0" err="1">
                <a:ea typeface="Calibri" panose="020F0502020204030204" pitchFamily="34" charset="0"/>
              </a:rPr>
              <a:t>endospera</a:t>
            </a:r>
            <a:r>
              <a:rPr lang="en-GB" sz="2800" dirty="0">
                <a:ea typeface="Calibri" panose="020F0502020204030204" pitchFamily="34" charset="0"/>
              </a:rPr>
              <a:t>, deo </a:t>
            </a:r>
            <a:r>
              <a:rPr lang="en-GB" sz="2800" dirty="0" err="1">
                <a:ea typeface="Calibri" panose="020F0502020204030204" pitchFamily="34" charset="0"/>
              </a:rPr>
              <a:t>omota</a:t>
            </a:r>
            <a:r>
              <a:rPr lang="sr-Latn-RS" sz="2800" dirty="0">
                <a:ea typeface="Calibri" panose="020F0502020204030204" pitchFamily="34" charset="0"/>
              </a:rPr>
              <a:t>č</a:t>
            </a:r>
            <a:r>
              <a:rPr lang="en-GB" sz="2800" dirty="0">
                <a:ea typeface="Calibri" panose="020F0502020204030204" pitchFamily="34" charset="0"/>
              </a:rPr>
              <a:t>a </a:t>
            </a:r>
            <a:r>
              <a:rPr lang="sr-Latn-RS" sz="2800" dirty="0">
                <a:ea typeface="Calibri" panose="020F0502020204030204" pitchFamily="34" charset="0"/>
              </a:rPr>
              <a:t>i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skroba</a:t>
            </a:r>
            <a:r>
              <a:rPr lang="en-GB" sz="2800" dirty="0">
                <a:ea typeface="Calibri" panose="020F0502020204030204" pitchFamily="34" charset="0"/>
              </a:rPr>
              <a:t>. 30 – 55% </a:t>
            </a:r>
            <a:r>
              <a:rPr lang="en-GB" sz="2800" dirty="0" err="1">
                <a:ea typeface="Calibri" panose="020F0502020204030204" pitchFamily="34" charset="0"/>
              </a:rPr>
              <a:t>proteina</a:t>
            </a:r>
            <a:r>
              <a:rPr lang="en-GB" sz="2800" dirty="0">
                <a:ea typeface="Calibri" panose="020F0502020204030204" pitchFamily="34" charset="0"/>
              </a:rPr>
              <a:t> male </a:t>
            </a:r>
            <a:r>
              <a:rPr lang="en-GB" sz="2800" dirty="0" err="1">
                <a:ea typeface="Calibri" panose="020F0502020204030204" pitchFamily="34" charset="0"/>
              </a:rPr>
              <a:t>biološke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vrednosti</a:t>
            </a:r>
            <a:r>
              <a:rPr lang="en-GB" sz="2800" dirty="0">
                <a:ea typeface="Calibri" panose="020F0502020204030204" pitchFamily="34" charset="0"/>
              </a:rPr>
              <a:t>. </a:t>
            </a:r>
            <a:r>
              <a:rPr lang="en-GB" sz="2800" dirty="0" err="1">
                <a:ea typeface="Calibri" panose="020F0502020204030204" pitchFamily="34" charset="0"/>
              </a:rPr>
              <a:t>Bogat</a:t>
            </a:r>
            <a:r>
              <a:rPr lang="en-GB" sz="2800" dirty="0">
                <a:ea typeface="Calibri" panose="020F0502020204030204" pitchFamily="34" charset="0"/>
              </a:rPr>
              <a:t> </a:t>
            </a:r>
            <a:r>
              <a:rPr lang="en-GB" sz="2800" dirty="0" err="1">
                <a:ea typeface="Calibri" panose="020F0502020204030204" pitchFamily="34" charset="0"/>
              </a:rPr>
              <a:t>karotinom</a:t>
            </a:r>
            <a:r>
              <a:rPr lang="en-GB" sz="2800" dirty="0">
                <a:ea typeface="Calibri" panose="020F0502020204030204" pitchFamily="34" charset="0"/>
              </a:rPr>
              <a:t>.</a:t>
            </a:r>
            <a:endParaRPr lang="en-US" sz="2800" dirty="0">
              <a:ea typeface="Calibri" panose="020F0502020204030204" pitchFamily="34" charset="0"/>
            </a:endParaRP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en-GB" sz="2800" dirty="0" err="1">
                <a:ea typeface="Calibri" panose="020F0502020204030204" pitchFamily="34" charset="0"/>
              </a:rPr>
              <a:t>Psenični</a:t>
            </a:r>
            <a:r>
              <a:rPr lang="en-GB" sz="2800" dirty="0">
                <a:ea typeface="Calibri" panose="020F0502020204030204" pitchFamily="34" charset="0"/>
              </a:rPr>
              <a:t> (60 - 75 %), </a:t>
            </a:r>
            <a:r>
              <a:rPr lang="en-GB" sz="2800" dirty="0" err="1">
                <a:ea typeface="Calibri" panose="020F0502020204030204" pitchFamily="34" charset="0"/>
              </a:rPr>
              <a:t>sirkov</a:t>
            </a:r>
            <a:r>
              <a:rPr lang="en-GB" sz="2800" dirty="0">
                <a:ea typeface="Calibri" panose="020F0502020204030204" pitchFamily="34" charset="0"/>
              </a:rPr>
              <a:t> (40 %).</a:t>
            </a:r>
            <a:endParaRPr lang="en-US" sz="28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62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723</Words>
  <Application>Microsoft Office PowerPoint</Application>
  <PresentationFormat>Widescreen</PresentationFormat>
  <Paragraphs>81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27</cp:revision>
  <dcterms:created xsi:type="dcterms:W3CDTF">2024-10-23T09:06:41Z</dcterms:created>
  <dcterms:modified xsi:type="dcterms:W3CDTF">2024-11-22T11:33:04Z</dcterms:modified>
</cp:coreProperties>
</file>